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9" r:id="rId13"/>
    <p:sldId id="270" r:id="rId14"/>
    <p:sldId id="271" r:id="rId15"/>
    <p:sldId id="272" r:id="rId16"/>
    <p:sldId id="266" r:id="rId17"/>
    <p:sldId id="267" r:id="rId1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660"/>
  </p:normalViewPr>
  <p:slideViewPr>
    <p:cSldViewPr>
      <p:cViewPr varScale="1">
        <p:scale>
          <a:sx n="109" d="100"/>
          <a:sy n="109"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A1092-E35B-4FCE-B95E-660220F4D8B9}"/>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598B2B7-99E3-4D61-B12B-925DEB20EB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4B148C4-3106-4845-88B4-A40BC5301184}"/>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A5E69878-2549-40F4-86D8-1F63389149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C51BC4-F340-4663-A6AC-CD063DF98D83}"/>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15704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05DA9-9255-4EB2-AACE-C7BD34003AC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300282D-2470-4CBD-A1B4-24A69AC025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46069E7-6501-42D3-BB89-EE363082335D}"/>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BB1C0549-FAB3-4ED7-98A8-B8A321C181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68D0ED-6E3D-46A4-8664-BD5F8DA9C84C}"/>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74256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02C323-29CD-4DB7-B9AA-77D513A0BA6A}"/>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8B4B507-2DB0-4E2E-95F4-AA4231FD6C4D}"/>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66951D0-AF16-456D-AAF9-97B3228312E8}"/>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6CDB9047-BE9F-4D66-A913-CA857D3F5D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09EDD9-E7EB-4F4B-9557-CCF1F44B9C04}"/>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1304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4A7F5-ACDA-4EEF-8F1B-A2C5A7EA06B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9819033-6B21-44BC-B8C2-442A6AE8C5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073DE7E-C23D-473E-A499-802C86896587}"/>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7D0DDDFD-A175-4398-BC68-BD7666E35F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13220-D8FA-45F2-9C13-02C487B0C598}"/>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26935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4C318-62C9-4144-979B-A24056AF7150}"/>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4E81425-0531-4C84-A38B-7CED84302B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BFF8CD-42E4-44C0-8F60-870843320224}"/>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C18BDB07-3453-421E-B20E-144FAF88C6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915C5F-545B-4578-8BA9-68EDD54BFDFF}"/>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3510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9FA11-E272-4C4C-9EFA-2F1A246B1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9A99BF0-3CBE-4D4D-B13E-58086E6A487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324B040-C6B8-4B91-9E2E-CD750070D8DD}"/>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46BB0E4-1ACB-4B45-A3A9-6C60411236AE}"/>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6" name="Marcador de pie de página 5">
            <a:extLst>
              <a:ext uri="{FF2B5EF4-FFF2-40B4-BE49-F238E27FC236}">
                <a16:creationId xmlns:a16="http://schemas.microsoft.com/office/drawing/2014/main" id="{84F7CAB8-73C9-4A1B-9E11-EE8735DD0F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F0DB86-10B6-4561-80BE-B1E530B0D8E5}"/>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20725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6544B-F370-421A-AD26-61935AE5F190}"/>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52D3FCC-A2CA-4463-8A76-1B819D43E3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2BCB433-5DAB-4A8C-9C55-1CC12393D7C5}"/>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6434A9B-13E6-433F-80DF-AD34E07D878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34BEFA-5999-49CC-A95D-4C57FF590183}"/>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A975F66-ED79-492E-BC7B-D6EC1D15DFF3}"/>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8" name="Marcador de pie de página 7">
            <a:extLst>
              <a:ext uri="{FF2B5EF4-FFF2-40B4-BE49-F238E27FC236}">
                <a16:creationId xmlns:a16="http://schemas.microsoft.com/office/drawing/2014/main" id="{8E5165A9-851D-4623-8EC6-00CCD811B44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F3D0DE4-7D5B-4B7B-B24F-8B64B2117A1B}"/>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69626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D75371-3508-4AE4-85C2-C3B95EB4A3F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0A00A18-295A-4D47-A4D7-2A47958CCC42}"/>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4" name="Marcador de pie de página 3">
            <a:extLst>
              <a:ext uri="{FF2B5EF4-FFF2-40B4-BE49-F238E27FC236}">
                <a16:creationId xmlns:a16="http://schemas.microsoft.com/office/drawing/2014/main" id="{2AE6B9AE-B7B6-4328-8F39-49D329656DE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39E300-6813-487E-9289-A5061E8A9695}"/>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53939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C304C2-161E-4FCF-B457-AE14565C9784}"/>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3" name="Marcador de pie de página 2">
            <a:extLst>
              <a:ext uri="{FF2B5EF4-FFF2-40B4-BE49-F238E27FC236}">
                <a16:creationId xmlns:a16="http://schemas.microsoft.com/office/drawing/2014/main" id="{C1886F3B-500B-497E-93CD-83DC6795B29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797FFAC-03DA-45E7-A7B3-CEED4A2F6778}"/>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3893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05F2E-6F97-438D-9DC7-BD9347CC5B5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A957D8-733C-4AF7-AFA0-46E37E2D20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500401A-1A0B-4F96-A78C-7100E868C6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900B49-11F9-4131-B69F-188897F9C510}"/>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6" name="Marcador de pie de página 5">
            <a:extLst>
              <a:ext uri="{FF2B5EF4-FFF2-40B4-BE49-F238E27FC236}">
                <a16:creationId xmlns:a16="http://schemas.microsoft.com/office/drawing/2014/main" id="{2853E736-E16D-442A-8D93-DEF85F6EF22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73A8DD8-97BA-47B8-A5E7-CA2E8BCD6BA5}"/>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993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AB39B-0B87-41D2-A18E-DE3DBA77C1C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4D60A61-AC1A-4883-AE91-AA2BC3A2A5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a:extLst>
              <a:ext uri="{FF2B5EF4-FFF2-40B4-BE49-F238E27FC236}">
                <a16:creationId xmlns:a16="http://schemas.microsoft.com/office/drawing/2014/main" id="{13A0E842-CFFC-488A-A6D6-8CD57D8955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881B74-64AD-4083-8D3B-352914D102C5}"/>
              </a:ext>
            </a:extLst>
          </p:cNvPr>
          <p:cNvSpPr>
            <a:spLocks noGrp="1"/>
          </p:cNvSpPr>
          <p:nvPr>
            <p:ph type="dt" sz="half" idx="10"/>
          </p:nvPr>
        </p:nvSpPr>
        <p:spPr/>
        <p:txBody>
          <a:bodyPr/>
          <a:lstStyle/>
          <a:p>
            <a:fld id="{7A847CFC-816F-41D0-AAC0-9BF4FEBC753E}" type="datetimeFigureOut">
              <a:rPr lang="es-ES" smtClean="0"/>
              <a:t>07/02/2021</a:t>
            </a:fld>
            <a:endParaRPr lang="es-ES"/>
          </a:p>
        </p:txBody>
      </p:sp>
      <p:sp>
        <p:nvSpPr>
          <p:cNvPr id="6" name="Marcador de pie de página 5">
            <a:extLst>
              <a:ext uri="{FF2B5EF4-FFF2-40B4-BE49-F238E27FC236}">
                <a16:creationId xmlns:a16="http://schemas.microsoft.com/office/drawing/2014/main" id="{C8D718AA-B209-4A13-9B46-7801DABD85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905611-985E-4679-8B06-A5941FDC84C3}"/>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7005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AA4332-4A74-4B2B-86CD-4F4F22A432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CA9E06F-BB24-45E0-A015-93A60D67E6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78A7447-AC3D-49F8-804A-651863ABC5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847CFC-816F-41D0-AAC0-9BF4FEBC753E}" type="datetimeFigureOut">
              <a:rPr lang="es-ES" smtClean="0"/>
              <a:t>07/02/2021</a:t>
            </a:fld>
            <a:endParaRPr lang="es-ES"/>
          </a:p>
        </p:txBody>
      </p:sp>
      <p:sp>
        <p:nvSpPr>
          <p:cNvPr id="5" name="Marcador de pie de página 4">
            <a:extLst>
              <a:ext uri="{FF2B5EF4-FFF2-40B4-BE49-F238E27FC236}">
                <a16:creationId xmlns:a16="http://schemas.microsoft.com/office/drawing/2014/main" id="{964784CA-025E-47DD-9E3F-9C7234D47F2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7FC42BC-9D87-4C53-8F55-C974D89E3D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15104739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agina12.com.ar/126062-sin-lluvia-de-inversiones-a-dar-propinas" TargetMode="External"/><Relationship Id="rId3" Type="http://schemas.openxmlformats.org/officeDocument/2006/relationships/hyperlink" Target="https://www.dw.com/es/nazis-mantuvieron-42500-campos-de-concentraci%C3%B3n/a-16656868" TargetMode="External"/><Relationship Id="rId7" Type="http://schemas.openxmlformats.org/officeDocument/2006/relationships/hyperlink" Target="https://www.pulzo.com/virales/nino-protagoniza-meme-rico-humillando-pobre-PP539578" TargetMode="External"/><Relationship Id="rId2" Type="http://schemas.openxmlformats.org/officeDocument/2006/relationships/hyperlink" Target="http://www.eluniversalprensa.com/cultura1/1195-etnocentrismo-y-relativismo-cultural" TargetMode="External"/><Relationship Id="rId1" Type="http://schemas.openxmlformats.org/officeDocument/2006/relationships/slideLayout" Target="../slideLayouts/slideLayout2.xml"/><Relationship Id="rId6" Type="http://schemas.openxmlformats.org/officeDocument/2006/relationships/hyperlink" Target="https://www.eltiempo.com/mas-contenido/por-que-los-estudiantes-cambian-de-carrera-en-los-primeros-semestres-455856" TargetMode="External"/><Relationship Id="rId5" Type="http://schemas.openxmlformats.org/officeDocument/2006/relationships/hyperlink" Target="https://www.filac.org/wp/comunicacion/filac-informa/encuentro-sobre-situacion-de-la-educacion-intercultural-bilingue-en-ecuador-hacia-una-reforma-legal-que-permita-hacer-realidad-una-verdadera-eib-intercultural/" TargetMode="External"/><Relationship Id="rId4" Type="http://schemas.openxmlformats.org/officeDocument/2006/relationships/hyperlink" Target="https://www.annefrank.org/es/ana-frank/en-foco/por-que-odiaba-hitler-los-judio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lmundo.es/espana/elecciones-generales/2019/11/18/5dd27f4dfc6c8386278b4684.html" TargetMode="External"/><Relationship Id="rId7" Type="http://schemas.openxmlformats.org/officeDocument/2006/relationships/hyperlink" Target="https://cronicaglobal.elespanol.com/vida/polemica-en-estados-unidos-por-pronunciar-en-espanol-los-nombres-espanoles_24741_102.html" TargetMode="External"/><Relationship Id="rId2" Type="http://schemas.openxmlformats.org/officeDocument/2006/relationships/hyperlink" Target="https://es.123rf.com/photo_38383092_hombre-de-negocios-negro-dando-la-mano-a-una-rubia-cauc%C3%A1sica-joven-mujer-llevaba-traje-en-una-oficina.html" TargetMode="External"/><Relationship Id="rId1" Type="http://schemas.openxmlformats.org/officeDocument/2006/relationships/slideLayout" Target="../slideLayouts/slideLayout2.xml"/><Relationship Id="rId6" Type="http://schemas.openxmlformats.org/officeDocument/2006/relationships/hyperlink" Target="https://www.educo.org/Blog/Que-son-pueblos-indigenas-y-que-derechos-tienen" TargetMode="External"/><Relationship Id="rId5" Type="http://schemas.openxmlformats.org/officeDocument/2006/relationships/hyperlink" Target="https://www.eleconomista.com.mx/arteseideas/Las-radios-indigenas-apenas-sobreviven-pese-al-discurso-oficial-20200810-0123.html" TargetMode="External"/><Relationship Id="rId4" Type="http://schemas.openxmlformats.org/officeDocument/2006/relationships/hyperlink" Target="https://www.revistalideres.ec/lideres/cocada-mantiene-sabor-esmeraldeno-intercultural.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79E7A0-6416-48AA-908E-CF770E83ACE0}"/>
              </a:ext>
            </a:extLst>
          </p:cNvPr>
          <p:cNvPicPr>
            <a:picLocks noChangeAspect="1"/>
          </p:cNvPicPr>
          <p:nvPr/>
        </p:nvPicPr>
        <p:blipFill rotWithShape="1">
          <a:blip r:embed="rId2"/>
          <a:srcRect l="1663" r="16671" b="1"/>
          <a:stretch/>
        </p:blipFill>
        <p:spPr>
          <a:xfrm>
            <a:off x="-2285" y="10"/>
            <a:ext cx="9143999"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1946B018-39E7-4A3F-845F-A97836597EEF}"/>
              </a:ext>
            </a:extLst>
          </p:cNvPr>
          <p:cNvSpPr>
            <a:spLocks noGrp="1"/>
          </p:cNvSpPr>
          <p:nvPr>
            <p:ph type="ctrTitle"/>
          </p:nvPr>
        </p:nvSpPr>
        <p:spPr>
          <a:xfrm>
            <a:off x="532086" y="1913950"/>
            <a:ext cx="3103810" cy="1731074"/>
          </a:xfrm>
        </p:spPr>
        <p:txBody>
          <a:bodyPr vert="horz" lIns="91440" tIns="45720" rIns="91440" bIns="45720" rtlCol="0" anchor="ctr">
            <a:normAutofit/>
          </a:bodyPr>
          <a:lstStyle/>
          <a:p>
            <a:pPr algn="just" defTabSz="914400"/>
            <a:r>
              <a:rPr lang="en-US" sz="2600" dirty="0"/>
              <a:t>ETNOCENTRISMO E INTERCULTURALIDAD </a:t>
            </a:r>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8AA8BB67-6051-421A-A65C-7CD1CB0162C2}"/>
              </a:ext>
            </a:extLst>
          </p:cNvPr>
          <p:cNvSpPr>
            <a:spLocks noGrp="1"/>
          </p:cNvSpPr>
          <p:nvPr>
            <p:ph type="subTitle" idx="1"/>
          </p:nvPr>
        </p:nvSpPr>
        <p:spPr>
          <a:xfrm>
            <a:off x="394137" y="3417573"/>
            <a:ext cx="3444765" cy="2619839"/>
          </a:xfrm>
        </p:spPr>
        <p:txBody>
          <a:bodyPr vert="horz" lIns="91440" tIns="45720" rIns="91440" bIns="45720" rtlCol="0" anchor="ctr">
            <a:normAutofit/>
          </a:bodyPr>
          <a:lstStyle/>
          <a:p>
            <a:pPr indent="-228600" algn="l" defTabSz="914400">
              <a:buFont typeface="Arial" panose="020B0604020202020204" pitchFamily="34" charset="0"/>
              <a:buChar char="•"/>
            </a:pPr>
            <a:r>
              <a:rPr lang="en-US" sz="1600" dirty="0"/>
              <a:t>GRUPO: Priscila Sevilla</a:t>
            </a:r>
          </a:p>
          <a:p>
            <a:pPr indent="-228600" algn="l" defTabSz="914400">
              <a:buFont typeface="Arial" panose="020B0604020202020204" pitchFamily="34" charset="0"/>
              <a:buChar char="•"/>
            </a:pPr>
            <a:r>
              <a:rPr lang="en-US" sz="1600" dirty="0"/>
              <a:t>Andres Prado</a:t>
            </a:r>
          </a:p>
          <a:p>
            <a:pPr indent="-228600" algn="l" defTabSz="914400">
              <a:buFont typeface="Arial" panose="020B0604020202020204" pitchFamily="34" charset="0"/>
              <a:buChar char="•"/>
            </a:pPr>
            <a:r>
              <a:rPr lang="en-US" sz="1600" dirty="0"/>
              <a:t>Alejandro </a:t>
            </a:r>
            <a:r>
              <a:rPr lang="en-US" sz="1600" dirty="0" err="1"/>
              <a:t>Oña</a:t>
            </a:r>
            <a:endParaRPr lang="en-US" sz="1600" dirty="0"/>
          </a:p>
          <a:p>
            <a:pPr indent="-228600" algn="l" defTabSz="914400">
              <a:buFont typeface="Arial" panose="020B0604020202020204" pitchFamily="34" charset="0"/>
              <a:buChar char="•"/>
            </a:pPr>
            <a:r>
              <a:rPr lang="en-US" sz="1600" dirty="0"/>
              <a:t>Paulette </a:t>
            </a:r>
            <a:r>
              <a:rPr lang="en-US" sz="1600" dirty="0" err="1"/>
              <a:t>Apolo</a:t>
            </a:r>
            <a:endParaRPr lang="en-US" sz="1600" dirty="0"/>
          </a:p>
        </p:txBody>
      </p:sp>
    </p:spTree>
    <p:extLst>
      <p:ext uri="{BB962C8B-B14F-4D97-AF65-F5344CB8AC3E}">
        <p14:creationId xmlns:p14="http://schemas.microsoft.com/office/powerpoint/2010/main" val="142524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Interfaz de usuario gráfica&#10;&#10;Descripción generada automáticamente"/>
          <p:cNvPicPr>
            <a:picLocks noChangeAspect="1" noChangeArrowheads="1"/>
          </p:cNvPicPr>
          <p:nvPr/>
        </p:nvPicPr>
        <p:blipFill rotWithShape="1">
          <a:blip r:embed="rId2">
            <a:extLst>
              <a:ext uri="{28A0092B-C50C-407E-A947-70E740481C1C}">
                <a14:useLocalDpi xmlns:a14="http://schemas.microsoft.com/office/drawing/2010/main" val="0"/>
              </a:ext>
            </a:extLst>
          </a:blip>
          <a:srcRect t="16994" b="1086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167986" y="3752850"/>
            <a:ext cx="5614060" cy="2452687"/>
          </a:xfrm>
        </p:spPr>
        <p:txBody>
          <a:bodyPr anchor="ctr">
            <a:normAutofit/>
          </a:bodyPr>
          <a:lstStyle/>
          <a:p>
            <a:pPr algn="just"/>
            <a:r>
              <a:rPr lang="es-ES" sz="1600" dirty="0"/>
              <a:t>Como  ha mencionado Catherine Walsh , la interculturalidad se refiere a las relaciones y conexiones que se van a establecer, y por tanto es una herramienta y proyecto necesario para la transformación de  la sociedad como podemos evidenciar en esta imagen.</a:t>
            </a:r>
            <a:endParaRPr lang="es-EC" sz="1600" dirty="0"/>
          </a:p>
        </p:txBody>
      </p:sp>
    </p:spTree>
    <p:extLst>
      <p:ext uri="{BB962C8B-B14F-4D97-AF65-F5344CB8AC3E}">
        <p14:creationId xmlns:p14="http://schemas.microsoft.com/office/powerpoint/2010/main" val="902561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92" t="27083" r="21083" b="24740"/>
          <a:stretch/>
        </p:blipFill>
        <p:spPr bwMode="auto">
          <a:xfrm>
            <a:off x="240030" y="586571"/>
            <a:ext cx="8661654" cy="37722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72">
            <a:extLst>
              <a:ext uri="{FF2B5EF4-FFF2-40B4-BE49-F238E27FC236}">
                <a16:creationId xmlns:a16="http://schemas.microsoft.com/office/drawing/2014/main" id="{FA3CD3A3-D3C1-4567-BEC0-3A50E9A3A6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02" name="Straight Connector 74">
            <a:extLst>
              <a:ext uri="{FF2B5EF4-FFF2-40B4-BE49-F238E27FC236}">
                <a16:creationId xmlns:a16="http://schemas.microsoft.com/office/drawing/2014/main" id="{B56D13EF-D431-4D0F-BFFC-1B5A686FF9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284982" y="5010912"/>
            <a:ext cx="5232654" cy="1344168"/>
          </a:xfrm>
        </p:spPr>
        <p:txBody>
          <a:bodyPr anchor="ctr">
            <a:normAutofit/>
          </a:bodyPr>
          <a:lstStyle/>
          <a:p>
            <a:pPr algn="just"/>
            <a:r>
              <a:rPr lang="es-ES" sz="1500" dirty="0">
                <a:solidFill>
                  <a:schemeClr val="bg1"/>
                </a:solidFill>
              </a:rPr>
              <a:t>Kottak  comenta que  el etnocentrismo es  el  sentirse superior con su  cultura menospreciando  las demás ,en este caso el señor humilla al niño por su estatus económico ,dando dinero de una forma burlona.</a:t>
            </a:r>
            <a:endParaRPr lang="es-EC" sz="1500" dirty="0">
              <a:solidFill>
                <a:schemeClr val="bg1"/>
              </a:solidFill>
            </a:endParaRPr>
          </a:p>
        </p:txBody>
      </p:sp>
    </p:spTree>
    <p:extLst>
      <p:ext uri="{BB962C8B-B14F-4D97-AF65-F5344CB8AC3E}">
        <p14:creationId xmlns:p14="http://schemas.microsoft.com/office/powerpoint/2010/main" val="9712558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jandro\Downloads\Screenshot_20210204-204552_Drive.jpg"/>
          <p:cNvPicPr>
            <a:picLocks noChangeAspect="1" noChangeArrowheads="1"/>
          </p:cNvPicPr>
          <p:nvPr/>
        </p:nvPicPr>
        <p:blipFill rotWithShape="1">
          <a:blip r:embed="rId2">
            <a:extLst>
              <a:ext uri="{28A0092B-C50C-407E-A947-70E740481C1C}">
                <a14:useLocalDpi xmlns:a14="http://schemas.microsoft.com/office/drawing/2010/main" val="0"/>
              </a:ext>
            </a:extLst>
          </a:blip>
          <a:srcRect l="526" t="12020" r="-526" b="25676"/>
          <a:stretch/>
        </p:blipFill>
        <p:spPr bwMode="auto">
          <a:xfrm>
            <a:off x="1619672" y="0"/>
            <a:ext cx="5400600" cy="691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6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330"/>
          <a:stretch/>
        </p:blipFill>
        <p:spPr bwMode="auto">
          <a:xfrm>
            <a:off x="1691680" y="-21522"/>
            <a:ext cx="5256584" cy="687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7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81" b="30185"/>
          <a:stretch/>
        </p:blipFill>
        <p:spPr bwMode="auto">
          <a:xfrm>
            <a:off x="1979712" y="-1"/>
            <a:ext cx="5400600" cy="689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05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213" b="6970"/>
          <a:stretch/>
        </p:blipFill>
        <p:spPr bwMode="auto">
          <a:xfrm>
            <a:off x="1835696" y="0"/>
            <a:ext cx="5328592" cy="688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1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REFERENCIAS</a:t>
            </a:r>
          </a:p>
        </p:txBody>
      </p:sp>
      <p:sp>
        <p:nvSpPr>
          <p:cNvPr id="3" name="Marcador de contenido 2"/>
          <p:cNvSpPr>
            <a:spLocks noGrp="1"/>
          </p:cNvSpPr>
          <p:nvPr>
            <p:ph idx="1"/>
          </p:nvPr>
        </p:nvSpPr>
        <p:spPr/>
        <p:txBody>
          <a:bodyPr>
            <a:normAutofit/>
          </a:bodyPr>
          <a:lstStyle/>
          <a:p>
            <a:r>
              <a:rPr lang="es-EC" sz="1400" dirty="0"/>
              <a:t>Universal Prensa, 2021. ETNOCENTRISMO Y RELATIVISMO CULTURAL. [imagen] Recuperado de : </a:t>
            </a:r>
            <a:r>
              <a:rPr lang="es-EC" sz="1400" dirty="0">
                <a:hlinkClick r:id="rId2"/>
              </a:rPr>
              <a:t>http://www.eluniversalprensa.com/cultura1/1195-etnocentrismo-y-relativismo-cultural</a:t>
            </a:r>
            <a:r>
              <a:rPr lang="es-EC" sz="1400" dirty="0"/>
              <a:t>   </a:t>
            </a:r>
          </a:p>
          <a:p>
            <a:r>
              <a:rPr lang="es-EC" sz="1400" dirty="0"/>
              <a:t>DW,2021. Nazis mantuvieron 42.500 campos de concentración. [imagen]  Recuperado de : </a:t>
            </a:r>
            <a:r>
              <a:rPr lang="es-EC" sz="1400" dirty="0">
                <a:hlinkClick r:id="rId3"/>
              </a:rPr>
              <a:t>https://www.dw.com/es/nazis-mantuvieron-42500-campos-de-concentraci%C3%B3n/a-16656868</a:t>
            </a:r>
            <a:r>
              <a:rPr lang="es-EC" sz="1400" dirty="0"/>
              <a:t> </a:t>
            </a:r>
          </a:p>
          <a:p>
            <a:r>
              <a:rPr lang="es-EC" sz="1400" dirty="0"/>
              <a:t>ANNE FRANK HOUSE,2021. ¿Por qué odiaba Hitler a los judíos?.   [imagen] Recuperado de :  </a:t>
            </a:r>
            <a:r>
              <a:rPr lang="es-EC" sz="1400" dirty="0">
                <a:hlinkClick r:id="rId4"/>
              </a:rPr>
              <a:t>https://www.annefrank.org/es/ana-frank/en-foco/por-que-odiaba-hitler-los-judios/</a:t>
            </a:r>
            <a:r>
              <a:rPr lang="es-EC" sz="1400" dirty="0"/>
              <a:t> </a:t>
            </a:r>
          </a:p>
          <a:p>
            <a:r>
              <a:rPr lang="es-EC" sz="1400" dirty="0" err="1"/>
              <a:t>Filac</a:t>
            </a:r>
            <a:r>
              <a:rPr lang="es-EC" sz="1400" dirty="0"/>
              <a:t>, 2021. Encuentro sobre Situación de la Educación Intercultural Bilingüe en Ecuador: hacia una reforma legal que permita hacer realidad una verdadera EIB intercultural. [imagen] Recuperado de : </a:t>
            </a:r>
            <a:r>
              <a:rPr lang="es-EC" sz="1400" dirty="0">
                <a:hlinkClick r:id="rId5"/>
              </a:rPr>
              <a:t>https://www.filac.org/wp/comunicacion/filac-informa/encuentro-sobre-situacion-de-la-educacion-intercultural-bilingue-en-ecuador-hacia-una-reforma-legal-que-permita-hacer-realidad-una-verdadera-eib-intercultural/</a:t>
            </a:r>
            <a:r>
              <a:rPr lang="es-EC" sz="1400" dirty="0"/>
              <a:t> </a:t>
            </a:r>
          </a:p>
          <a:p>
            <a:r>
              <a:rPr lang="es-EC" sz="1400" dirty="0"/>
              <a:t>EL TIEMPO,2021. ¿Por qué los estudiantes cambian de carrera en los primeros semestres?. [imagen] Recuperado de : </a:t>
            </a:r>
            <a:r>
              <a:rPr lang="es-EC" sz="1400" dirty="0">
                <a:hlinkClick r:id="rId6"/>
              </a:rPr>
              <a:t>https://www.eltiempo.com/mas-contenido/por-que-los-estudiantes-cambian-de-carrera-en-los-primeros-semestres-455856</a:t>
            </a:r>
            <a:r>
              <a:rPr lang="es-EC" sz="1400" dirty="0"/>
              <a:t> </a:t>
            </a:r>
          </a:p>
          <a:p>
            <a:r>
              <a:rPr lang="es-EC" sz="1400" dirty="0"/>
              <a:t>PULZO,2018. ¿Quién es el niño que protagoniza el meme viral del rico humillando al pobre?.[imagen] Recuperado de :  </a:t>
            </a:r>
            <a:r>
              <a:rPr lang="es-EC" sz="1400" dirty="0">
                <a:hlinkClick r:id="rId7"/>
              </a:rPr>
              <a:t>https://www.pulzo.com/virales/nino-protagoniza-meme-rico-humillando-pobre-PP539578</a:t>
            </a:r>
            <a:endParaRPr lang="es-EC" sz="1400" dirty="0"/>
          </a:p>
          <a:p>
            <a:r>
              <a:rPr lang="es-EC" sz="1400" dirty="0"/>
              <a:t>Ávila, B. 2021. Sin lluvia de inversiones, a dar propinas. Recuperado 1 de noviembre de 2021, de Pagina12 </a:t>
            </a:r>
            <a:r>
              <a:rPr lang="es-EC" sz="1400" dirty="0" err="1"/>
              <a:t>website</a:t>
            </a:r>
            <a:r>
              <a:rPr lang="es-EC" sz="1400" dirty="0"/>
              <a:t>:  </a:t>
            </a:r>
            <a:r>
              <a:rPr lang="es-EC" sz="1400" dirty="0">
                <a:hlinkClick r:id="rId8"/>
              </a:rPr>
              <a:t>https://www.pagina12.com.ar/126062-sin-lluvia-de-inversiones-a-dar-propinas</a:t>
            </a:r>
            <a:r>
              <a:rPr lang="es-EC" sz="1400" dirty="0"/>
              <a:t> </a:t>
            </a:r>
          </a:p>
          <a:p>
            <a:pPr marL="0" indent="0">
              <a:buNone/>
            </a:pPr>
            <a:endParaRPr lang="es-EC" sz="1400" dirty="0"/>
          </a:p>
        </p:txBody>
      </p:sp>
    </p:spTree>
    <p:extLst>
      <p:ext uri="{BB962C8B-B14F-4D97-AF65-F5344CB8AC3E}">
        <p14:creationId xmlns:p14="http://schemas.microsoft.com/office/powerpoint/2010/main" val="34850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196752"/>
            <a:ext cx="8229600" cy="4525963"/>
          </a:xfrm>
        </p:spPr>
        <p:txBody>
          <a:bodyPr>
            <a:normAutofit/>
          </a:bodyPr>
          <a:lstStyle/>
          <a:p>
            <a:r>
              <a:rPr lang="es-EC" sz="1400" dirty="0" err="1"/>
              <a:t>Sanchez</a:t>
            </a:r>
            <a:r>
              <a:rPr lang="es-EC" sz="1400" dirty="0"/>
              <a:t>  J  , 2021. Hombre de negocios negro dando la mano a una rubia caucásica joven mujer llevaba traje en una oficina. [imagen] Recuperado de </a:t>
            </a:r>
            <a:r>
              <a:rPr lang="es-EC" sz="1400" dirty="0" smtClean="0"/>
              <a:t>:</a:t>
            </a:r>
            <a:r>
              <a:rPr lang="es-EC" sz="1400" dirty="0" smtClean="0">
                <a:hlinkClick r:id="rId2"/>
              </a:rPr>
              <a:t>https://es.123rf.com/photo_38383092_hombre-de-negocios-negro-dando-la-mano-a-una-rubia-cauc%C3%A1sica-joven-mujer-llevaba-traje-en-una-oficina.html</a:t>
            </a:r>
            <a:r>
              <a:rPr lang="es-EC" sz="1400" dirty="0" smtClean="0"/>
              <a:t>   </a:t>
            </a:r>
          </a:p>
          <a:p>
            <a:r>
              <a:rPr lang="es-EC" sz="1400" dirty="0" smtClean="0"/>
              <a:t>EL </a:t>
            </a:r>
            <a:r>
              <a:rPr lang="es-EC" sz="1400" dirty="0"/>
              <a:t>MUNDO ,2021. ELECCIONES . [imagen] Recuperado de : </a:t>
            </a:r>
            <a:r>
              <a:rPr lang="es-EC" sz="1400" dirty="0" smtClean="0">
                <a:hlinkClick r:id="rId3"/>
              </a:rPr>
              <a:t>https</a:t>
            </a:r>
            <a:r>
              <a:rPr lang="es-EC" sz="1400" dirty="0">
                <a:hlinkClick r:id="rId3"/>
              </a:rPr>
              <a:t>://www.elmundo.es/espana/elecciones-generales/2019/11/18/5dd27f4dfc6c8386278b4684.html</a:t>
            </a:r>
            <a:r>
              <a:rPr lang="es-EC" sz="1400" dirty="0"/>
              <a:t> </a:t>
            </a:r>
            <a:endParaRPr lang="es-EC" sz="1400" dirty="0" smtClean="0"/>
          </a:p>
          <a:p>
            <a:r>
              <a:rPr lang="es-EC" sz="1400" dirty="0"/>
              <a:t>Revista Líderes </a:t>
            </a:r>
            <a:r>
              <a:rPr lang="es-EC" sz="1400" dirty="0" smtClean="0"/>
              <a:t>,2017.La </a:t>
            </a:r>
            <a:r>
              <a:rPr lang="es-EC" sz="1400" dirty="0"/>
              <a:t>cocada mantiene su sabor </a:t>
            </a:r>
            <a:r>
              <a:rPr lang="es-EC" sz="1400" dirty="0" smtClean="0"/>
              <a:t>esmeraldeño. [imagen] Recuperado de: </a:t>
            </a:r>
            <a:r>
              <a:rPr lang="es-EC" sz="1400" dirty="0" smtClean="0">
                <a:hlinkClick r:id="rId4"/>
              </a:rPr>
              <a:t>https://www.revistalideres.ec/lideres/cocada-mantiene-sabor-esmeraldeno-intercultural.html</a:t>
            </a:r>
            <a:r>
              <a:rPr lang="es-EC" sz="1400" dirty="0" smtClean="0"/>
              <a:t> </a:t>
            </a:r>
          </a:p>
          <a:p>
            <a:r>
              <a:rPr lang="es-EC" sz="1400" dirty="0"/>
              <a:t>El Economista,2020. Las radios indígenas apenas sobreviven, pese al discurso </a:t>
            </a:r>
            <a:r>
              <a:rPr lang="es-EC" sz="1400" dirty="0" smtClean="0"/>
              <a:t>oficial. </a:t>
            </a:r>
            <a:r>
              <a:rPr lang="es-EC" sz="1400" dirty="0"/>
              <a:t>[imagen] Recuperado de: </a:t>
            </a:r>
            <a:r>
              <a:rPr lang="es-EC" sz="1400" dirty="0" smtClean="0">
                <a:hlinkClick r:id="rId5"/>
              </a:rPr>
              <a:t>https</a:t>
            </a:r>
            <a:r>
              <a:rPr lang="es-EC" sz="1400" dirty="0">
                <a:hlinkClick r:id="rId5"/>
              </a:rPr>
              <a:t>://</a:t>
            </a:r>
            <a:r>
              <a:rPr lang="es-EC" sz="1400" dirty="0" smtClean="0">
                <a:hlinkClick r:id="rId5"/>
              </a:rPr>
              <a:t>www.eleconomista.com.mx/arteseideas/Las-radios-indigenas-apenas-sobreviven-pese-al-discurso-oficial-20200810-0123.html</a:t>
            </a:r>
            <a:r>
              <a:rPr lang="es-EC" sz="1400" dirty="0" smtClean="0"/>
              <a:t> </a:t>
            </a:r>
          </a:p>
          <a:p>
            <a:r>
              <a:rPr lang="es-EC" sz="1400" dirty="0"/>
              <a:t>Educo,2020. ¿Qué son los pueblos indígenas y qué derechos </a:t>
            </a:r>
            <a:r>
              <a:rPr lang="es-EC" sz="1400" dirty="0" smtClean="0"/>
              <a:t>tienen?.[imagen] Recuperado de: </a:t>
            </a:r>
            <a:r>
              <a:rPr lang="es-EC" sz="1400" dirty="0" smtClean="0">
                <a:hlinkClick r:id="rId6"/>
              </a:rPr>
              <a:t>https</a:t>
            </a:r>
            <a:r>
              <a:rPr lang="es-EC" sz="1400" dirty="0">
                <a:hlinkClick r:id="rId6"/>
              </a:rPr>
              <a:t>://</a:t>
            </a:r>
            <a:r>
              <a:rPr lang="es-EC" sz="1400" dirty="0" smtClean="0">
                <a:hlinkClick r:id="rId6"/>
              </a:rPr>
              <a:t>www.educo.org/Blog/Que-son-pueblos-indigenas-y-que-derechos-tienen</a:t>
            </a:r>
            <a:r>
              <a:rPr lang="es-EC" sz="1400" dirty="0" smtClean="0"/>
              <a:t> </a:t>
            </a:r>
          </a:p>
          <a:p>
            <a:r>
              <a:rPr lang="es-EC" sz="1400" dirty="0"/>
              <a:t>Crónica.2021</a:t>
            </a:r>
            <a:r>
              <a:rPr lang="es-EC" sz="1400" dirty="0" smtClean="0"/>
              <a:t>.[imagen</a:t>
            </a:r>
            <a:r>
              <a:rPr lang="es-EC" sz="1400" dirty="0"/>
              <a:t>] Recuperado de:  </a:t>
            </a:r>
            <a:r>
              <a:rPr lang="es-EC" sz="1400" dirty="0" smtClean="0">
                <a:hlinkClick r:id="rId7"/>
              </a:rPr>
              <a:t>https</a:t>
            </a:r>
            <a:r>
              <a:rPr lang="es-EC" sz="1400" dirty="0">
                <a:hlinkClick r:id="rId7"/>
              </a:rPr>
              <a:t>://</a:t>
            </a:r>
            <a:r>
              <a:rPr lang="es-EC" sz="1400" dirty="0" smtClean="0">
                <a:hlinkClick r:id="rId7"/>
              </a:rPr>
              <a:t>cronicaglobal.elespanol.com/vida/polemica-en-estados-unidos-por-pronunciar-en-espanol-los-nombres-espanoles_24741_102.html</a:t>
            </a:r>
            <a:r>
              <a:rPr lang="es-EC" sz="1400" dirty="0" smtClean="0"/>
              <a:t> </a:t>
            </a:r>
            <a:endParaRPr lang="es-EC" sz="1400" dirty="0"/>
          </a:p>
        </p:txBody>
      </p:sp>
    </p:spTree>
    <p:extLst>
      <p:ext uri="{BB962C8B-B14F-4D97-AF65-F5344CB8AC3E}">
        <p14:creationId xmlns:p14="http://schemas.microsoft.com/office/powerpoint/2010/main" val="3521445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s nacionalidades indígenas tienen su identidad histórica : Intercultural  : La Hora Noticias de Ecuador, sus provincias y el mundo"/>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26699"/>
          <a:stretch/>
        </p:blipFill>
        <p:spPr bwMode="auto">
          <a:xfrm flipH="1">
            <a:off x="2349120" y="1021"/>
            <a:ext cx="6794879" cy="6855958"/>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4917075" y="4687316"/>
            <a:ext cx="3729384" cy="1517088"/>
          </a:xfrm>
        </p:spPr>
        <p:txBody>
          <a:bodyPr>
            <a:normAutofit/>
          </a:bodyPr>
          <a:lstStyle/>
          <a:p>
            <a:pPr algn="just"/>
            <a:r>
              <a:rPr lang="es-ES" sz="1400" dirty="0">
                <a:latin typeface="Times New Roman" pitchFamily="18" charset="0"/>
                <a:cs typeface="Times New Roman" pitchFamily="18" charset="0"/>
              </a:rPr>
              <a:t>Walsh  existe  una perspectiva funcional de la interculturalidad,  que sólo promueve la convivencia entre culturas  que habla de tolerar e incluir la diversidad cultural, pero sin pensar en la desigualdad. En esta imagen es evidente que con la tolerancia todas culturas pueden tener relaciones armónicas en la convivencia.</a:t>
            </a:r>
            <a:endParaRPr lang="es-EC" sz="1400" dirty="0">
              <a:latin typeface="Times New Roman" pitchFamily="18" charset="0"/>
              <a:cs typeface="Times New Roman" pitchFamily="18" charset="0"/>
            </a:endParaRPr>
          </a:p>
        </p:txBody>
      </p:sp>
      <p:pic>
        <p:nvPicPr>
          <p:cNvPr id="4" name="3 Imagen" descr="Universal Prensa - Etnocentrismo y relativismo cultural"/>
          <p:cNvPicPr/>
          <p:nvPr/>
        </p:nvPicPr>
        <p:blipFill rotWithShape="1">
          <a:blip r:embed="rId3" cstate="print">
            <a:extLst>
              <a:ext uri="{28A0092B-C50C-407E-A947-70E740481C1C}">
                <a14:useLocalDpi xmlns:a14="http://schemas.microsoft.com/office/drawing/2010/main" val="0"/>
              </a:ext>
            </a:extLst>
          </a:blip>
          <a:srcRect l="10190" r="31813" b="1"/>
          <a:stretch/>
        </p:blipFill>
        <p:spPr bwMode="auto">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p:spPr>
      </p:pic>
    </p:spTree>
    <p:extLst>
      <p:ext uri="{BB962C8B-B14F-4D97-AF65-F5344CB8AC3E}">
        <p14:creationId xmlns:p14="http://schemas.microsoft.com/office/powerpoint/2010/main" val="22899995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Alejandro\Pictures\Screenshots\Captura de pantalla (793).png"/>
          <p:cNvPicPr>
            <a:picLocks noChangeAspect="1" noChangeArrowheads="1"/>
          </p:cNvPicPr>
          <p:nvPr/>
        </p:nvPicPr>
        <p:blipFill rotWithShape="1">
          <a:blip r:embed="rId2">
            <a:extLst>
              <a:ext uri="{28A0092B-C50C-407E-A947-70E740481C1C}">
                <a14:useLocalDpi xmlns:a14="http://schemas.microsoft.com/office/drawing/2010/main" val="0"/>
              </a:ext>
            </a:extLst>
          </a:blip>
          <a:srcRect l="12418" r="16482" b="909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145" y="2060848"/>
            <a:ext cx="2579180" cy="3207258"/>
          </a:xfrm>
        </p:spPr>
        <p:txBody>
          <a:bodyPr anchor="t">
            <a:normAutofit/>
          </a:bodyPr>
          <a:lstStyle/>
          <a:p>
            <a:pPr algn="just"/>
            <a:r>
              <a:rPr lang="es-ES" sz="1500" dirty="0"/>
              <a:t>Para Walsh hay una tercera perspectiva de la interculturalidad, y es la “interculturalidad crítica”, que no sólo es cuestión de “llevarse bien” y convivir, sino que también cuestiona la lógica del capitalismo y apunta hacia otra sociedad, transforma radicalmente las estructuras institucionales y las relaciones sociales que también abarca los movimientos indígenas andinos.</a:t>
            </a:r>
            <a:endParaRPr lang="es-EC" sz="1500" dirty="0"/>
          </a:p>
        </p:txBody>
      </p:sp>
    </p:spTree>
    <p:extLst>
      <p:ext uri="{BB962C8B-B14F-4D97-AF65-F5344CB8AC3E}">
        <p14:creationId xmlns:p14="http://schemas.microsoft.com/office/powerpoint/2010/main" val="3474318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325166D1-1B21-4128-AC42-61745528E4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77" r="22176"/>
          <a:stretch/>
        </p:blipFill>
        <p:spPr bwMode="auto">
          <a:xfrm>
            <a:off x="20" y="2"/>
            <a:ext cx="4640239"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3" name="Group 72">
            <a:extLst>
              <a:ext uri="{FF2B5EF4-FFF2-40B4-BE49-F238E27FC236}">
                <a16:creationId xmlns:a16="http://schemas.microsoft.com/office/drawing/2014/main" id="{E6517BAC-C80F-4065-90D8-703493E0B3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33" y="0"/>
            <a:ext cx="656039" cy="6857455"/>
            <a:chOff x="5395368" y="0"/>
            <a:chExt cx="874718" cy="6857455"/>
          </a:xfrm>
        </p:grpSpPr>
        <p:sp>
          <p:nvSpPr>
            <p:cNvPr id="3077" name="Freeform: Shape 73">
              <a:extLst>
                <a:ext uri="{FF2B5EF4-FFF2-40B4-BE49-F238E27FC236}">
                  <a16:creationId xmlns:a16="http://schemas.microsoft.com/office/drawing/2014/main" id="{984DCDA5-A261-4103-B44C-068DCEA03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9" name="Freeform: Shape 74">
              <a:extLst>
                <a:ext uri="{FF2B5EF4-FFF2-40B4-BE49-F238E27FC236}">
                  <a16:creationId xmlns:a16="http://schemas.microsoft.com/office/drawing/2014/main" id="{4E59A2A1-1352-47AA-80C2-0FF5375940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2 Marcador de contenido"/>
          <p:cNvSpPr>
            <a:spLocks noGrp="1"/>
          </p:cNvSpPr>
          <p:nvPr>
            <p:ph idx="1"/>
          </p:nvPr>
        </p:nvSpPr>
        <p:spPr>
          <a:xfrm>
            <a:off x="5236369" y="3146400"/>
            <a:ext cx="3293268" cy="2682000"/>
          </a:xfrm>
        </p:spPr>
        <p:txBody>
          <a:bodyPr>
            <a:normAutofit/>
          </a:bodyPr>
          <a:lstStyle/>
          <a:p>
            <a:pPr algn="just"/>
            <a:r>
              <a:rPr lang="es-ES" sz="1800" dirty="0">
                <a:solidFill>
                  <a:schemeClr val="bg1">
                    <a:alpha val="80000"/>
                  </a:schemeClr>
                </a:solidFill>
              </a:rPr>
              <a:t>Guerrero nos explica que como diversas formas de discurso social que se expresan de manera múltiple, tanto en palabras como en acciones. Esto quiere decir que como parte de la interculturalidad el habla y los diferentes idiomas al unirse forman parte del lenguaje simbólico.</a:t>
            </a:r>
            <a:endParaRPr lang="es-EC" sz="1800" dirty="0">
              <a:solidFill>
                <a:schemeClr val="bg1">
                  <a:alpha val="80000"/>
                </a:schemeClr>
              </a:solidFill>
            </a:endParaRPr>
          </a:p>
        </p:txBody>
      </p:sp>
    </p:spTree>
    <p:extLst>
      <p:ext uri="{BB962C8B-B14F-4D97-AF65-F5344CB8AC3E}">
        <p14:creationId xmlns:p14="http://schemas.microsoft.com/office/powerpoint/2010/main" val="136162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03" r="27403"/>
          <a:stretch/>
        </p:blipFill>
        <p:spPr bwMode="auto">
          <a:xfrm>
            <a:off x="293927" y="573678"/>
            <a:ext cx="3827404" cy="57106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a:extLst>
              <a:ext uri="{FF2B5EF4-FFF2-40B4-BE49-F238E27FC236}">
                <a16:creationId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5016136" y="2894529"/>
            <a:ext cx="3665764" cy="3210179"/>
          </a:xfrm>
        </p:spPr>
        <p:txBody>
          <a:bodyPr anchor="t">
            <a:normAutofit/>
          </a:bodyPr>
          <a:lstStyle/>
          <a:p>
            <a:pPr algn="just"/>
            <a:r>
              <a:rPr lang="es-ES" sz="1700" dirty="0"/>
              <a:t>Esta imagen refleja el etnocentrismo ya que las familias afro descendientes ganan poco más que la mitad que las blancas esto pasa en algunos países porque los negros se  sienten identificados con su cultura y de lo mismo se aprovechan como dice Dávalos Un pueblo sin memoria es un pueblo sin raíces históricas y sin capacidad de respuesta. Llegamos a la conclusión que en la actualidad una persona negra con dinero se puede creer mejor que otra.</a:t>
            </a:r>
            <a:endParaRPr lang="es-EC" sz="1700" dirty="0"/>
          </a:p>
        </p:txBody>
      </p:sp>
    </p:spTree>
    <p:extLst>
      <p:ext uri="{BB962C8B-B14F-4D97-AF65-F5344CB8AC3E}">
        <p14:creationId xmlns:p14="http://schemas.microsoft.com/office/powerpoint/2010/main" val="30252029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F0E358-1E49-4920-80D8-C3D138708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E2D2362D-7010-4036-B9CA-03DFC8EB3B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2" name="Freeform: Shape 74">
            <a:extLst>
              <a:ext uri="{FF2B5EF4-FFF2-40B4-BE49-F238E27FC236}">
                <a16:creationId xmlns:a16="http://schemas.microsoft.com/office/drawing/2014/main" id="{DC85BF5E-2BD6-4E5B-8EA3-420B45BB03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5133" name="Freeform: Shape 76">
            <a:extLst>
              <a:ext uri="{FF2B5EF4-FFF2-40B4-BE49-F238E27FC236}">
                <a16:creationId xmlns:a16="http://schemas.microsoft.com/office/drawing/2014/main" id="{740D8E28-91B5-42B0-9D6C-B777D8AD90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n en blanco y negro de un hombre con un traje de color negro&#10;&#10;Descripción generada automáticamente con confianza med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787" y="1691910"/>
            <a:ext cx="4511923" cy="34741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6012480" y="2286000"/>
            <a:ext cx="2557732" cy="3844800"/>
          </a:xfrm>
        </p:spPr>
        <p:txBody>
          <a:bodyPr>
            <a:normAutofit/>
          </a:bodyPr>
          <a:lstStyle/>
          <a:p>
            <a:pPr algn="just"/>
            <a:r>
              <a:rPr lang="es-ES" sz="1700" dirty="0" err="1">
                <a:solidFill>
                  <a:schemeClr val="tx1">
                    <a:alpha val="60000"/>
                  </a:schemeClr>
                </a:solidFill>
              </a:rPr>
              <a:t>Kottak</a:t>
            </a:r>
            <a:r>
              <a:rPr lang="es-ES" sz="1700" dirty="0">
                <a:solidFill>
                  <a:schemeClr val="tx1">
                    <a:alpha val="60000"/>
                  </a:schemeClr>
                </a:solidFill>
              </a:rPr>
              <a:t> dice que el etnocentrismo es  la tendencia  de ver su propia  cultura como la mejor ,y  juzgar  el comportamiento y creencias  de otras culturas .</a:t>
            </a:r>
            <a:endParaRPr lang="es-EC" sz="1700" dirty="0">
              <a:solidFill>
                <a:schemeClr val="tx1">
                  <a:alpha val="60000"/>
                </a:schemeClr>
              </a:solidFill>
            </a:endParaRPr>
          </a:p>
        </p:txBody>
      </p:sp>
    </p:spTree>
    <p:extLst>
      <p:ext uri="{BB962C8B-B14F-4D97-AF65-F5344CB8AC3E}">
        <p14:creationId xmlns:p14="http://schemas.microsoft.com/office/powerpoint/2010/main" val="310284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571" b="628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167986" y="3752850"/>
            <a:ext cx="5614060" cy="2452687"/>
          </a:xfrm>
        </p:spPr>
        <p:txBody>
          <a:bodyPr anchor="ctr">
            <a:normAutofit/>
          </a:bodyPr>
          <a:lstStyle/>
          <a:p>
            <a:pPr algn="just"/>
            <a:r>
              <a:rPr lang="es-ES" sz="1600" dirty="0"/>
              <a:t>La superioridad y el etnocentrismo refleja lo que dice Davalos que en una sociedad en la que el conocimiento se articula a la dominación, el saber es también poder, y el poder necesita del saber. Es por eso que alguien a quien nosotros respetamos y se cree superior es porque sabe más de nosotros en uno u otro ámbito.</a:t>
            </a:r>
            <a:endParaRPr lang="es-EC" sz="1600" dirty="0"/>
          </a:p>
        </p:txBody>
      </p:sp>
    </p:spTree>
    <p:extLst>
      <p:ext uri="{BB962C8B-B14F-4D97-AF65-F5344CB8AC3E}">
        <p14:creationId xmlns:p14="http://schemas.microsoft.com/office/powerpoint/2010/main" val="192137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73AD41DB-DF9F-49BC-85AE-6AB1840AD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830" b="2695"/>
          <a:stretch/>
        </p:blipFill>
        <p:spPr bwMode="auto">
          <a:xfrm>
            <a:off x="24200" y="301248"/>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9" name="Group 72">
            <a:extLst>
              <a:ext uri="{FF2B5EF4-FFF2-40B4-BE49-F238E27FC236}">
                <a16:creationId xmlns:a16="http://schemas.microsoft.com/office/drawing/2014/main" id="{A4AE1828-51FD-4AD7-BCF6-9AF5C696CE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74" name="Freeform: Shape 73">
              <a:extLst>
                <a:ext uri="{FF2B5EF4-FFF2-40B4-BE49-F238E27FC236}">
                  <a16:creationId xmlns:a16="http://schemas.microsoft.com/office/drawing/2014/main" id="{8542C7CD-02BE-4ADE-8D2F-DFB759D71A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0" name="Freeform: Shape 74">
              <a:extLst>
                <a:ext uri="{FF2B5EF4-FFF2-40B4-BE49-F238E27FC236}">
                  <a16:creationId xmlns:a16="http://schemas.microsoft.com/office/drawing/2014/main" id="{840A04EE-8E37-4C28-B09B-A9593A4AAB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2 Marcador de contenido"/>
          <p:cNvSpPr>
            <a:spLocks noGrp="1"/>
          </p:cNvSpPr>
          <p:nvPr>
            <p:ph idx="1"/>
          </p:nvPr>
        </p:nvSpPr>
        <p:spPr>
          <a:xfrm>
            <a:off x="4248150" y="4669978"/>
            <a:ext cx="4269581" cy="1173700"/>
          </a:xfrm>
        </p:spPr>
        <p:txBody>
          <a:bodyPr>
            <a:normAutofit/>
          </a:bodyPr>
          <a:lstStyle/>
          <a:p>
            <a:pPr algn="just"/>
            <a:r>
              <a:rPr lang="es-ES" sz="1300" dirty="0">
                <a:solidFill>
                  <a:schemeClr val="bg1">
                    <a:alpha val="80000"/>
                  </a:schemeClr>
                </a:solidFill>
              </a:rPr>
              <a:t>Esta imagen  es un claro ejemplo  de  como Barbero  dice  que  nos hemos mezclado en un etnocentrismo, una raza y una clase extrema, de modo que solo podemos pensar en otras personas cuando somos inferiores. En este caso Hitler, un dictador, genocida que mato a millones de judíos  solo por creer que su raza es superior.</a:t>
            </a:r>
            <a:endParaRPr lang="es-EC" sz="1300" dirty="0">
              <a:solidFill>
                <a:schemeClr val="bg1">
                  <a:alpha val="80000"/>
                </a:schemeClr>
              </a:solidFill>
            </a:endParaRPr>
          </a:p>
        </p:txBody>
      </p:sp>
    </p:spTree>
    <p:extLst>
      <p:ext uri="{BB962C8B-B14F-4D97-AF65-F5344CB8AC3E}">
        <p14:creationId xmlns:p14="http://schemas.microsoft.com/office/powerpoint/2010/main" val="345832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5F0E358-1E49-4920-80D8-C3D138708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7" name="Rectangle 136">
            <a:extLst>
              <a:ext uri="{FF2B5EF4-FFF2-40B4-BE49-F238E27FC236}">
                <a16:creationId xmlns:a16="http://schemas.microsoft.com/office/drawing/2014/main" id="{E2D2362D-7010-4036-B9CA-03DFC8EB3B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DC85BF5E-2BD6-4E5B-8EA3-420B45BB03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1" name="Freeform: Shape 140">
            <a:extLst>
              <a:ext uri="{FF2B5EF4-FFF2-40B4-BE49-F238E27FC236}">
                <a16:creationId xmlns:a16="http://schemas.microsoft.com/office/drawing/2014/main" id="{740D8E28-91B5-42B0-9D6C-B777D8AD90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12" t="25521" r="24890" b="14063"/>
          <a:stretch/>
        </p:blipFill>
        <p:spPr bwMode="auto">
          <a:xfrm>
            <a:off x="573787" y="1928617"/>
            <a:ext cx="4511923" cy="3000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6012480" y="2286000"/>
            <a:ext cx="2557732" cy="3844800"/>
          </a:xfrm>
        </p:spPr>
        <p:txBody>
          <a:bodyPr>
            <a:normAutofit/>
          </a:bodyPr>
          <a:lstStyle/>
          <a:p>
            <a:pPr algn="just"/>
            <a:r>
              <a:rPr lang="es-ES" sz="1700" dirty="0">
                <a:solidFill>
                  <a:schemeClr val="tx1">
                    <a:alpha val="60000"/>
                  </a:schemeClr>
                </a:solidFill>
              </a:rPr>
              <a:t>Para Walsh  la interculturalidad   que tienen que ver con el desarrollo humano, la inclusión  social, que a su vez nuevas prácticas políticas generan un desarrollo humano integral y una educación intercultural más profunda. En esta imagen la inclusión cultural y social.</a:t>
            </a:r>
            <a:endParaRPr lang="es-EC" sz="1700" dirty="0">
              <a:solidFill>
                <a:schemeClr val="tx1">
                  <a:alpha val="60000"/>
                </a:schemeClr>
              </a:solidFill>
            </a:endParaRPr>
          </a:p>
        </p:txBody>
      </p:sp>
    </p:spTree>
    <p:extLst>
      <p:ext uri="{BB962C8B-B14F-4D97-AF65-F5344CB8AC3E}">
        <p14:creationId xmlns:p14="http://schemas.microsoft.com/office/powerpoint/2010/main" val="32625838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829</Words>
  <Application>Microsoft Office PowerPoint</Application>
  <PresentationFormat>Presentación en pantalla (4:3)</PresentationFormat>
  <Paragraphs>29</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Times New Roman</vt:lpstr>
      <vt:lpstr>Tw Cen MT</vt:lpstr>
      <vt:lpstr>Tema de Office</vt:lpstr>
      <vt:lpstr>ETNOCENTRISMO E INTERCULTURALIDAD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Comunicación Digital</dc:creator>
  <cp:lastModifiedBy>Comunicación Digital</cp:lastModifiedBy>
  <cp:revision>30</cp:revision>
  <dcterms:modified xsi:type="dcterms:W3CDTF">2021-02-08T02:42:09Z</dcterms:modified>
</cp:coreProperties>
</file>