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3"/>
  </p:notesMasterIdLst>
  <p:sldIdLst>
    <p:sldId id="256" r:id="rId2"/>
    <p:sldId id="266" r:id="rId3"/>
    <p:sldId id="321" r:id="rId4"/>
    <p:sldId id="279" r:id="rId5"/>
    <p:sldId id="262" r:id="rId6"/>
    <p:sldId id="318" r:id="rId7"/>
    <p:sldId id="324" r:id="rId8"/>
    <p:sldId id="315" r:id="rId9"/>
    <p:sldId id="322" r:id="rId10"/>
    <p:sldId id="317" r:id="rId11"/>
    <p:sldId id="328" r:id="rId12"/>
    <p:sldId id="325" r:id="rId13"/>
    <p:sldId id="327" r:id="rId14"/>
    <p:sldId id="326" r:id="rId15"/>
    <p:sldId id="329" r:id="rId16"/>
    <p:sldId id="330" r:id="rId17"/>
    <p:sldId id="331" r:id="rId18"/>
    <p:sldId id="332" r:id="rId19"/>
    <p:sldId id="333" r:id="rId20"/>
    <p:sldId id="283" r:id="rId21"/>
    <p:sldId id="313" r:id="rId22"/>
  </p:sldIdLst>
  <p:sldSz cx="9144000" cy="5143500" type="screen16x9"/>
  <p:notesSz cx="6858000" cy="9144000"/>
  <p:embeddedFontLst>
    <p:embeddedFont>
      <p:font typeface="Fira Sans Extra Condensed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Livvic" panose="020B0604020202020204" charset="0"/>
      <p:regular r:id="rId36"/>
      <p:bold r:id="rId37"/>
      <p:italic r:id="rId38"/>
      <p:boldItalic r:id="rId39"/>
    </p:embeddedFont>
    <p:embeddedFont>
      <p:font typeface="Catamaran Thin" panose="020B060402020202020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6B781A-925A-4DFD-849C-775D659E60FC}">
  <a:tblStyle styleId="{E36B781A-925A-4DFD-849C-775D659E60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66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7036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773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63819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47451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85062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6fe61bc2f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6fe61bc2f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787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328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40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3e13d9a7e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3e13d9a7e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084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6fe61bc2f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6fe61bc2f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651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3e13d9a7e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3e13d9a7e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113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366253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53820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67532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904320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6fe61bc2f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6fe61bc2f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6076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4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2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35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34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1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ctrTitle" idx="2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3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ctrTitle" idx="4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USTOM_25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●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Char char="○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Char char="■"/>
              <a:defRPr sz="12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7" r:id="rId5"/>
    <p:sldLayoutId id="2147483664" r:id="rId6"/>
    <p:sldLayoutId id="2147483665" r:id="rId7"/>
    <p:sldLayoutId id="214748366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efinicion.de/wp-content/uploads/2014/12/Tercermundo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efinicion.de/wp-content/uploads/2014/12/Tercermundo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214590" y="0"/>
            <a:ext cx="692940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/>
          <p:nvPr/>
        </p:nvSpPr>
        <p:spPr>
          <a:xfrm rot="5400000">
            <a:off x="1428875" y="13850"/>
            <a:ext cx="3358800" cy="5026500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895584" y="3268045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s-ES" dirty="0" smtClean="0">
                <a:solidFill>
                  <a:schemeClr val="lt1"/>
                </a:solidFill>
              </a:rPr>
              <a:t>Camila Benalcázar, Estefanía </a:t>
            </a:r>
            <a:r>
              <a:rPr lang="es-ES" dirty="0">
                <a:solidFill>
                  <a:schemeClr val="lt1"/>
                </a:solidFill>
              </a:rPr>
              <a:t>Estrada, Karina </a:t>
            </a:r>
            <a:r>
              <a:rPr lang="es-ES" dirty="0" smtClean="0">
                <a:solidFill>
                  <a:schemeClr val="lt1"/>
                </a:solidFill>
              </a:rPr>
              <a:t>Gáleas</a:t>
            </a:r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126" name="Google Shape;126;p24"/>
          <p:cNvSpPr txBox="1">
            <a:spLocks noGrp="1"/>
          </p:cNvSpPr>
          <p:nvPr>
            <p:ph type="ctrTitle"/>
          </p:nvPr>
        </p:nvSpPr>
        <p:spPr>
          <a:xfrm>
            <a:off x="895736" y="1635950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dirty="0" smtClean="0">
                <a:solidFill>
                  <a:schemeClr val="lt1"/>
                </a:solidFill>
              </a:rPr>
              <a:t>DESIGUALDAD Y DERECHOS HUMANOS</a:t>
            </a:r>
            <a:endParaRPr sz="3200" dirty="0">
              <a:solidFill>
                <a:schemeClr val="lt1"/>
              </a:solidFill>
              <a:sym typeface="Livvic"/>
            </a:endParaRPr>
          </a:p>
        </p:txBody>
      </p:sp>
      <p:sp>
        <p:nvSpPr>
          <p:cNvPr id="127" name="Google Shape;127;p24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2;p31"/>
          <p:cNvSpPr/>
          <p:nvPr/>
        </p:nvSpPr>
        <p:spPr>
          <a:xfrm rot="-5400000">
            <a:off x="4205045" y="1864733"/>
            <a:ext cx="750075" cy="4989059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2" name="Google Shape;212;p31"/>
          <p:cNvSpPr/>
          <p:nvPr/>
        </p:nvSpPr>
        <p:spPr>
          <a:xfrm rot="-5400000">
            <a:off x="3803534" y="-1089020"/>
            <a:ext cx="1553100" cy="781274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subTitle" idx="1"/>
          </p:nvPr>
        </p:nvSpPr>
        <p:spPr>
          <a:xfrm>
            <a:off x="2392011" y="4043363"/>
            <a:ext cx="39606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s-ES" dirty="0" smtClean="0">
                <a:solidFill>
                  <a:schemeClr val="lt1"/>
                </a:solidFill>
              </a:rPr>
              <a:t>La desigualdad nos hace ver como el egoísmo de unos, puede afectar a otros</a:t>
            </a:r>
          </a:p>
        </p:txBody>
      </p:sp>
      <p:sp>
        <p:nvSpPr>
          <p:cNvPr id="214" name="Google Shape;214;p31"/>
          <p:cNvSpPr txBox="1">
            <a:spLocks noGrp="1"/>
          </p:cNvSpPr>
          <p:nvPr>
            <p:ph type="subTitle" idx="2"/>
          </p:nvPr>
        </p:nvSpPr>
        <p:spPr>
          <a:xfrm>
            <a:off x="1126065" y="2322574"/>
            <a:ext cx="6492492" cy="9895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4400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DESIGUALDAD</a:t>
            </a:r>
            <a:endParaRPr sz="44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12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10" y="277402"/>
            <a:ext cx="5850934" cy="3885386"/>
          </a:xfrm>
          <a:prstGeom prst="rect">
            <a:avLst/>
          </a:prstGeom>
        </p:spPr>
      </p:pic>
      <p:sp>
        <p:nvSpPr>
          <p:cNvPr id="203" name="Google Shape;203;p30"/>
          <p:cNvSpPr/>
          <p:nvPr/>
        </p:nvSpPr>
        <p:spPr>
          <a:xfrm rot="-5400000">
            <a:off x="6848069" y="-434090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932769" y="638260"/>
            <a:ext cx="2888100" cy="9594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solidFill>
                  <a:schemeClr val="lt1"/>
                </a:solidFill>
              </a:rPr>
              <a:t>Cosechas lo que siembras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6021144" y="1958518"/>
            <a:ext cx="2956500" cy="1429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es-EC" dirty="0" smtClean="0"/>
              <a:t>Se sabe que la guerra destruye los campos, mata inocentes y destruye el hogar de miles, pero lo que nadie considera es que cada quien libra sus propias batallas, ya sea en arduas horas en campos sembrando y cosechando o en campos de batalla escuchando el constante sonido de las balas. </a:t>
            </a:r>
            <a:endParaRPr dirty="0"/>
          </a:p>
        </p:txBody>
      </p:sp>
      <p:sp>
        <p:nvSpPr>
          <p:cNvPr id="8" name="Google Shape;13805;p36"/>
          <p:cNvSpPr txBox="1">
            <a:spLocks/>
          </p:cNvSpPr>
          <p:nvPr/>
        </p:nvSpPr>
        <p:spPr>
          <a:xfrm>
            <a:off x="0" y="4052027"/>
            <a:ext cx="4735316" cy="114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r>
              <a:rPr lang="es-EC" sz="1000" b="1" dirty="0" smtClean="0"/>
              <a:t>Fuentes</a:t>
            </a:r>
          </a:p>
          <a:p>
            <a:r>
              <a:rPr lang="es-EC" sz="1000" i="1" dirty="0" smtClean="0"/>
              <a:t>1. </a:t>
            </a:r>
            <a:r>
              <a:rPr lang="es-EC" sz="1000" i="1" dirty="0"/>
              <a:t>Terrorismo</a:t>
            </a:r>
            <a:r>
              <a:rPr lang="es-EC" sz="1000" dirty="0"/>
              <a:t>. (2020, julio). [Fotografía</a:t>
            </a:r>
            <a:r>
              <a:rPr lang="es-EC" sz="1000" dirty="0" smtClean="0"/>
              <a:t>]. https</a:t>
            </a:r>
            <a:r>
              <a:rPr lang="es-EC" sz="1000" dirty="0"/>
              <a:t>://</a:t>
            </a:r>
            <a:r>
              <a:rPr lang="es-EC" sz="1000" dirty="0" smtClean="0"/>
              <a:t>observatorioterrorismo.com/eedyckaz/2020/07/10524818_xl.jpg</a:t>
            </a:r>
            <a:endParaRPr lang="it-IT" sz="1000" dirty="0"/>
          </a:p>
          <a:p>
            <a:pPr marL="152400" indent="0"/>
            <a:r>
              <a:rPr lang="es-EC" sz="1000" dirty="0" smtClean="0"/>
              <a:t>2</a:t>
            </a:r>
            <a:r>
              <a:rPr lang="es-EC" sz="1000" dirty="0"/>
              <a:t>. </a:t>
            </a:r>
            <a:r>
              <a:rPr lang="es-EC" sz="1000" dirty="0" err="1"/>
              <a:t>Sue</a:t>
            </a:r>
            <a:r>
              <a:rPr lang="es-EC" sz="1000" dirty="0"/>
              <a:t>, B. (2015, 14 mayo). </a:t>
            </a:r>
            <a:r>
              <a:rPr lang="es-EC" sz="1000" dirty="0" err="1"/>
              <a:t>President</a:t>
            </a:r>
            <a:r>
              <a:rPr lang="es-EC" sz="1000" dirty="0"/>
              <a:t> of </a:t>
            </a:r>
            <a:r>
              <a:rPr lang="es-EC" sz="1000" dirty="0" err="1"/>
              <a:t>the</a:t>
            </a:r>
            <a:r>
              <a:rPr lang="es-EC" sz="1000" dirty="0"/>
              <a:t> </a:t>
            </a:r>
            <a:r>
              <a:rPr lang="es-EC" sz="1000" dirty="0" err="1"/>
              <a:t>safroon</a:t>
            </a:r>
            <a:r>
              <a:rPr lang="es-EC" sz="1000" dirty="0"/>
              <a:t> [Fotografía]. Pinterest. https://pin.it/PuCs6Mw</a:t>
            </a:r>
          </a:p>
        </p:txBody>
      </p:sp>
    </p:spTree>
    <p:extLst>
      <p:ext uri="{BB962C8B-B14F-4D97-AF65-F5344CB8AC3E}">
        <p14:creationId xmlns:p14="http://schemas.microsoft.com/office/powerpoint/2010/main" val="3342803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2;p31"/>
          <p:cNvSpPr/>
          <p:nvPr/>
        </p:nvSpPr>
        <p:spPr>
          <a:xfrm>
            <a:off x="0" y="0"/>
            <a:ext cx="3637052" cy="51435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13;p31"/>
          <p:cNvSpPr txBox="1">
            <a:spLocks noGrp="1"/>
          </p:cNvSpPr>
          <p:nvPr>
            <p:ph type="subTitle" idx="1"/>
          </p:nvPr>
        </p:nvSpPr>
        <p:spPr>
          <a:xfrm>
            <a:off x="192582" y="1423016"/>
            <a:ext cx="3251887" cy="714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SzPts val="1100"/>
            </a:pPr>
            <a:r>
              <a:rPr lang="es-EC" dirty="0">
                <a:solidFill>
                  <a:schemeClr val="bg1"/>
                </a:solidFill>
              </a:rPr>
              <a:t>A lo largo de la historia y en la actualidad, hemos podido ver como se marcan grandes diferencias entre las regiones. Podemos observar en a una mujer en Dubái con una infraestructura y artículos muy costosos y de gran calidad.  Por el otro lado, tenemos a una mujer en India, ropa desgastada en un lugar con basura en todas partes</a:t>
            </a:r>
            <a:r>
              <a:rPr lang="es-EC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268" y="683494"/>
            <a:ext cx="3212946" cy="3558955"/>
          </a:xfrm>
          <a:prstGeom prst="rect">
            <a:avLst/>
          </a:prstGeom>
        </p:spPr>
      </p:pic>
      <p:sp>
        <p:nvSpPr>
          <p:cNvPr id="8" name="Google Shape;205;p30"/>
          <p:cNvSpPr txBox="1">
            <a:spLocks/>
          </p:cNvSpPr>
          <p:nvPr/>
        </p:nvSpPr>
        <p:spPr>
          <a:xfrm>
            <a:off x="4049451" y="0"/>
            <a:ext cx="4818580" cy="68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ctr"/>
            <a:r>
              <a:rPr lang="es-MX" dirty="0" smtClean="0">
                <a:solidFill>
                  <a:schemeClr val="accent2"/>
                </a:solidFill>
              </a:rPr>
              <a:t>Dos mundos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11" name="Google Shape;206;p30"/>
          <p:cNvSpPr txBox="1">
            <a:spLocks/>
          </p:cNvSpPr>
          <p:nvPr/>
        </p:nvSpPr>
        <p:spPr>
          <a:xfrm>
            <a:off x="361690" y="3372586"/>
            <a:ext cx="2588647" cy="91173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 algn="just"/>
            <a:r>
              <a:rPr lang="es-EC" dirty="0">
                <a:solidFill>
                  <a:schemeClr val="bg1"/>
                </a:solidFill>
              </a:rPr>
              <a:t>"En el mundo </a:t>
            </a:r>
            <a:r>
              <a:rPr lang="es-EC" dirty="0" smtClean="0">
                <a:solidFill>
                  <a:schemeClr val="bg1"/>
                </a:solidFill>
              </a:rPr>
              <a:t>actual persiste </a:t>
            </a:r>
            <a:r>
              <a:rPr lang="es-EC" dirty="0">
                <a:solidFill>
                  <a:schemeClr val="bg1"/>
                </a:solidFill>
              </a:rPr>
              <a:t>la desigualdad de derechos dentro de </a:t>
            </a:r>
            <a:r>
              <a:rPr lang="es-EC" dirty="0" smtClean="0">
                <a:solidFill>
                  <a:schemeClr val="bg1"/>
                </a:solidFill>
              </a:rPr>
              <a:t>las sociedades </a:t>
            </a:r>
            <a:r>
              <a:rPr lang="es-EC" dirty="0">
                <a:solidFill>
                  <a:schemeClr val="bg1"/>
                </a:solidFill>
              </a:rPr>
              <a:t>organizadas como estados." (</a:t>
            </a:r>
            <a:r>
              <a:rPr lang="es-EC" dirty="0" err="1" smtClean="0">
                <a:solidFill>
                  <a:schemeClr val="bg1"/>
                </a:solidFill>
              </a:rPr>
              <a:t>Kottak</a:t>
            </a:r>
            <a:r>
              <a:rPr lang="es-EC" dirty="0" smtClean="0">
                <a:solidFill>
                  <a:schemeClr val="bg1"/>
                </a:solidFill>
              </a:rPr>
              <a:t>, </a:t>
            </a:r>
            <a:r>
              <a:rPr lang="es-EC" dirty="0">
                <a:solidFill>
                  <a:schemeClr val="bg1"/>
                </a:solidFill>
              </a:rPr>
              <a:t>C. </a:t>
            </a:r>
            <a:r>
              <a:rPr lang="es-EC" dirty="0" smtClean="0">
                <a:solidFill>
                  <a:schemeClr val="bg1"/>
                </a:solidFill>
              </a:rPr>
              <a:t>pág. </a:t>
            </a:r>
            <a:r>
              <a:rPr lang="es-EC" dirty="0">
                <a:solidFill>
                  <a:schemeClr val="bg1"/>
                </a:solidFill>
              </a:rPr>
              <a:t>222).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2" name="Google Shape;13805;p36"/>
          <p:cNvSpPr txBox="1">
            <a:spLocks/>
          </p:cNvSpPr>
          <p:nvPr/>
        </p:nvSpPr>
        <p:spPr>
          <a:xfrm>
            <a:off x="3791164" y="4353644"/>
            <a:ext cx="4735316" cy="114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r>
              <a:rPr lang="es-EC" sz="1000" b="1" dirty="0" smtClean="0"/>
              <a:t>Fuentes</a:t>
            </a:r>
          </a:p>
          <a:p>
            <a:r>
              <a:rPr lang="es-EC" sz="1000" i="1" dirty="0" smtClean="0"/>
              <a:t>1. </a:t>
            </a:r>
            <a:r>
              <a:rPr lang="it-IT" sz="1000" i="1" dirty="0"/>
              <a:t>Dubai</a:t>
            </a:r>
            <a:r>
              <a:rPr lang="it-IT" sz="1000" dirty="0"/>
              <a:t>. (s. f.). [Fotografía]. https://data.whicdn.com/images/307599999/original.jpg</a:t>
            </a:r>
          </a:p>
          <a:p>
            <a:pPr marL="152400" indent="0"/>
            <a:r>
              <a:rPr lang="es-EC" sz="1000" dirty="0" smtClean="0"/>
              <a:t>2. </a:t>
            </a:r>
            <a:r>
              <a:rPr lang="es-EC" sz="1000" i="1" dirty="0"/>
              <a:t>Desigualdad en el tercer mundo</a:t>
            </a:r>
            <a:r>
              <a:rPr lang="es-EC" sz="1000" dirty="0"/>
              <a:t>. (2018, enero). [Fotografía]. http://www.thenagarepublic.com/wp-content/uploads/2018/01/IndiaInequalityReport-2.jpg</a:t>
            </a:r>
          </a:p>
          <a:p>
            <a:pPr marL="152400" indent="0"/>
            <a:endParaRPr lang="es-EC" sz="1000" dirty="0"/>
          </a:p>
          <a:p>
            <a:pPr marL="152400" indent="0"/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2298357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67" y="403902"/>
            <a:ext cx="5796877" cy="3355849"/>
          </a:xfrm>
          <a:prstGeom prst="rect">
            <a:avLst/>
          </a:prstGeom>
        </p:spPr>
      </p:pic>
      <p:sp>
        <p:nvSpPr>
          <p:cNvPr id="203" name="Google Shape;203;p30"/>
          <p:cNvSpPr/>
          <p:nvPr/>
        </p:nvSpPr>
        <p:spPr>
          <a:xfrm rot="-5400000">
            <a:off x="6865281" y="-187304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6021144" y="1115596"/>
            <a:ext cx="2712245" cy="49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 smtClean="0">
                <a:solidFill>
                  <a:schemeClr val="lt1"/>
                </a:solidFill>
              </a:rPr>
              <a:t>Todo esta bien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5776889" y="3948082"/>
            <a:ext cx="2956500" cy="8835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/>
            <a:r>
              <a:rPr lang="es-ES" dirty="0" smtClean="0"/>
              <a:t>“Las personas contienen una sociedad generalizada en ellas mismas porque se han construido a partir de dicho entorno social” </a:t>
            </a:r>
            <a:r>
              <a:rPr lang="es-MX" dirty="0" smtClean="0">
                <a:solidFill>
                  <a:schemeClr val="tx1"/>
                </a:solidFill>
              </a:rPr>
              <a:t>(Goicochea, 2011, </a:t>
            </a:r>
            <a:r>
              <a:rPr lang="es-MX" dirty="0">
                <a:solidFill>
                  <a:schemeClr val="tx1"/>
                </a:solidFill>
              </a:rPr>
              <a:t>pág. </a:t>
            </a:r>
            <a:r>
              <a:rPr lang="es-MX" dirty="0" smtClean="0">
                <a:solidFill>
                  <a:schemeClr val="tx1"/>
                </a:solidFill>
              </a:rPr>
              <a:t>116)</a:t>
            </a:r>
            <a:endParaRPr lang="es-MX" dirty="0">
              <a:solidFill>
                <a:schemeClr val="tx1"/>
              </a:solidFill>
            </a:endParaRPr>
          </a:p>
          <a:p>
            <a:pPr marL="0" lvl="0" indent="0"/>
            <a:endParaRPr dirty="0"/>
          </a:p>
        </p:txBody>
      </p:sp>
      <p:sp>
        <p:nvSpPr>
          <p:cNvPr id="10" name="Google Shape;13805;p36"/>
          <p:cNvSpPr txBox="1">
            <a:spLocks/>
          </p:cNvSpPr>
          <p:nvPr/>
        </p:nvSpPr>
        <p:spPr>
          <a:xfrm>
            <a:off x="0" y="3933817"/>
            <a:ext cx="4444211" cy="1203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r>
              <a:rPr lang="es-EC" sz="1000" b="1" dirty="0" smtClean="0"/>
              <a:t>Fuentes</a:t>
            </a:r>
          </a:p>
          <a:p>
            <a:pPr marL="152400" indent="0"/>
            <a:r>
              <a:rPr lang="es-EC" sz="1000" i="1" dirty="0" smtClean="0"/>
              <a:t>1. Niño </a:t>
            </a:r>
            <a:r>
              <a:rPr lang="es-EC" sz="1000" i="1" dirty="0"/>
              <a:t>nadando</a:t>
            </a:r>
            <a:r>
              <a:rPr lang="es-EC" sz="1000" dirty="0"/>
              <a:t>. (s. f.-b). [Fotografía]. https://</a:t>
            </a:r>
            <a:r>
              <a:rPr lang="es-EC" sz="1000" dirty="0" smtClean="0"/>
              <a:t>statics-cuidateplus.marca.com/sites/default/files/styles/natural/public/nadar-nino.jpg</a:t>
            </a:r>
          </a:p>
          <a:p>
            <a:pPr marL="152400" indent="0"/>
            <a:r>
              <a:rPr lang="es-EC" sz="1000" dirty="0" smtClean="0"/>
              <a:t>2. </a:t>
            </a:r>
            <a:r>
              <a:rPr lang="es-EC" sz="1000" dirty="0" err="1" smtClean="0"/>
              <a:t>Fournier</a:t>
            </a:r>
            <a:r>
              <a:rPr lang="es-EC" sz="1000" dirty="0"/>
              <a:t>, F. (1985, 16 noviembre). </a:t>
            </a:r>
            <a:r>
              <a:rPr lang="es-EC" sz="1000" i="1" dirty="0" err="1"/>
              <a:t>Omayra</a:t>
            </a:r>
            <a:r>
              <a:rPr lang="es-EC" sz="1000" i="1" dirty="0"/>
              <a:t> </a:t>
            </a:r>
            <a:r>
              <a:rPr lang="es-EC" sz="1000" i="1" dirty="0" err="1"/>
              <a:t>Sanchez</a:t>
            </a:r>
            <a:r>
              <a:rPr lang="es-EC" sz="1000" dirty="0"/>
              <a:t> [Fotografía]. http://bucket2.glanacion.com/anexos/fotos/13/3195013.jpg</a:t>
            </a:r>
          </a:p>
          <a:p>
            <a:pPr marL="152400" indent="0"/>
            <a:endParaRPr lang="es-EC" sz="1000" dirty="0"/>
          </a:p>
        </p:txBody>
      </p:sp>
      <p:sp>
        <p:nvSpPr>
          <p:cNvPr id="9" name="Google Shape;206;p30"/>
          <p:cNvSpPr txBox="1">
            <a:spLocks/>
          </p:cNvSpPr>
          <p:nvPr/>
        </p:nvSpPr>
        <p:spPr>
          <a:xfrm>
            <a:off x="6021144" y="2081827"/>
            <a:ext cx="2956500" cy="8835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 algn="just"/>
            <a:r>
              <a:rPr lang="es-EC" dirty="0" smtClean="0"/>
              <a:t>Las personas usualmente ignoran las luchas y el sufrimiento de otras. Incluso aparentan que esto no existe y continúan viviendo sus vidas sin voltear a ver a aquellos que necesitan una mano.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31461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2;p31"/>
          <p:cNvSpPr/>
          <p:nvPr/>
        </p:nvSpPr>
        <p:spPr>
          <a:xfrm>
            <a:off x="0" y="0"/>
            <a:ext cx="3637052" cy="51435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13;p31"/>
          <p:cNvSpPr txBox="1">
            <a:spLocks noGrp="1"/>
          </p:cNvSpPr>
          <p:nvPr>
            <p:ph type="subTitle" idx="1"/>
          </p:nvPr>
        </p:nvSpPr>
        <p:spPr>
          <a:xfrm>
            <a:off x="192580" y="947970"/>
            <a:ext cx="3251887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SzPts val="1100"/>
            </a:pPr>
            <a:r>
              <a:rPr lang="es-EC" dirty="0">
                <a:solidFill>
                  <a:schemeClr val="bg1"/>
                </a:solidFill>
              </a:rPr>
              <a:t>Esto no se ha visto reflejado solo en Latinoamérica, pues si bien se han superado muchas barreras, aún se mantienen muchas de las formas de hegemonía a nivel mundial y estas se reflejan en la imagen, cuando vemos a las niñas con equipo de protección, agua limpia y la indumentaria adecuada para navegar. Mientras por otro lado, vemos a los niños realizando la misma actividad en medio de agua sucia, sin el equipo adecuado e incluso podemos ver como usan palos para sobrepasar la basura.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Google Shape;13805;p36"/>
          <p:cNvSpPr txBox="1">
            <a:spLocks/>
          </p:cNvSpPr>
          <p:nvPr/>
        </p:nvSpPr>
        <p:spPr>
          <a:xfrm>
            <a:off x="4001664" y="4076063"/>
            <a:ext cx="5019046" cy="236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 lang="es-EC" sz="1000" dirty="0" smtClean="0">
              <a:solidFill>
                <a:schemeClr val="tx1"/>
              </a:solidFill>
            </a:endParaRPr>
          </a:p>
          <a:p>
            <a:pPr marL="0" indent="0">
              <a:spcAft>
                <a:spcPts val="1600"/>
              </a:spcAft>
              <a:buClr>
                <a:srgbClr val="93A299"/>
              </a:buClr>
            </a:pPr>
            <a:r>
              <a:rPr lang="es-EC" sz="1000" b="1" dirty="0" smtClean="0">
                <a:solidFill>
                  <a:schemeClr val="tx1"/>
                </a:solidFill>
              </a:rPr>
              <a:t>Fuentes</a:t>
            </a:r>
            <a:r>
              <a:rPr lang="es-EC" sz="1000" b="1" dirty="0">
                <a:hlinkClick r:id="rId2"/>
              </a:rPr>
              <a:t>:</a:t>
            </a:r>
            <a:r>
              <a:rPr lang="es-EC" sz="1000" dirty="0" smtClean="0">
                <a:solidFill>
                  <a:schemeClr val="tx1"/>
                </a:solidFill>
              </a:rPr>
              <a:t/>
            </a:r>
            <a:br>
              <a:rPr lang="es-EC" sz="1000" dirty="0" smtClean="0">
                <a:solidFill>
                  <a:schemeClr val="tx1"/>
                </a:solidFill>
              </a:rPr>
            </a:br>
            <a:r>
              <a:rPr lang="es-EC" sz="1000" dirty="0" smtClean="0">
                <a:solidFill>
                  <a:schemeClr val="tx1"/>
                </a:solidFill>
              </a:rPr>
              <a:t>1. </a:t>
            </a:r>
            <a:r>
              <a:rPr lang="es-EC" sz="1000" i="1" dirty="0" smtClean="0">
                <a:solidFill>
                  <a:schemeClr val="tx1"/>
                </a:solidFill>
              </a:rPr>
              <a:t>Niños </a:t>
            </a:r>
            <a:r>
              <a:rPr lang="es-EC" sz="1000" i="1" dirty="0">
                <a:solidFill>
                  <a:schemeClr val="tx1"/>
                </a:solidFill>
              </a:rPr>
              <a:t>balsa</a:t>
            </a:r>
            <a:r>
              <a:rPr lang="es-EC" sz="1000" dirty="0">
                <a:solidFill>
                  <a:schemeClr val="tx1"/>
                </a:solidFill>
              </a:rPr>
              <a:t>. (2019, julio). [Fotografía]. https://unycos.com/blog/wp </a:t>
            </a:r>
            <a:r>
              <a:rPr lang="es-EC" sz="1000" dirty="0" err="1" smtClean="0">
                <a:solidFill>
                  <a:schemeClr val="tx1"/>
                </a:solidFill>
              </a:rPr>
              <a:t>content</a:t>
            </a:r>
            <a:r>
              <a:rPr lang="es-EC" sz="1000" dirty="0" smtClean="0">
                <a:solidFill>
                  <a:schemeClr val="tx1"/>
                </a:solidFill>
              </a:rPr>
              <a:t>/</a:t>
            </a:r>
            <a:r>
              <a:rPr lang="es-EC" sz="1000" dirty="0" err="1" smtClean="0">
                <a:solidFill>
                  <a:schemeClr val="tx1"/>
                </a:solidFill>
              </a:rPr>
              <a:t>uploads</a:t>
            </a:r>
            <a:r>
              <a:rPr lang="es-EC" sz="1000" dirty="0" smtClean="0">
                <a:solidFill>
                  <a:schemeClr val="tx1"/>
                </a:solidFill>
              </a:rPr>
              <a:t>/2019/07/rafting-ninos-balsa.jpg</a:t>
            </a:r>
            <a:br>
              <a:rPr lang="es-EC" sz="1000" dirty="0" smtClean="0">
                <a:solidFill>
                  <a:schemeClr val="tx1"/>
                </a:solidFill>
              </a:rPr>
            </a:br>
            <a:r>
              <a:rPr lang="es-EC" sz="1000" dirty="0" smtClean="0">
                <a:solidFill>
                  <a:schemeClr val="tx1"/>
                </a:solidFill>
              </a:rPr>
              <a:t>2. </a:t>
            </a:r>
            <a:r>
              <a:rPr lang="es-EC" sz="1000" i="1" dirty="0" smtClean="0"/>
              <a:t>Tercer </a:t>
            </a:r>
            <a:r>
              <a:rPr lang="es-EC" sz="1000" i="1" dirty="0"/>
              <a:t>mundo</a:t>
            </a:r>
            <a:r>
              <a:rPr lang="es-EC" sz="1000" dirty="0"/>
              <a:t>. (2014, diciembre). [Fotografía]. https://definicion.de/wp-content/uploads/2014/12/Tercermundo.jpg</a:t>
            </a:r>
          </a:p>
          <a:p>
            <a:pPr marL="0" indent="0">
              <a:spcAft>
                <a:spcPts val="1600"/>
              </a:spcAft>
              <a:buClr>
                <a:srgbClr val="93A299"/>
              </a:buClr>
            </a:pPr>
            <a:endParaRPr lang="es-EC" sz="1000" dirty="0">
              <a:solidFill>
                <a:schemeClr val="tx1"/>
              </a:solidFill>
            </a:endParaRPr>
          </a:p>
          <a:p>
            <a:pPr marL="0" indent="0">
              <a:spcAft>
                <a:spcPts val="1600"/>
              </a:spcAft>
              <a:buClr>
                <a:srgbClr val="93A299"/>
              </a:buClr>
            </a:pPr>
            <a:endParaRPr lang="es-EC" sz="1000" dirty="0"/>
          </a:p>
          <a:p>
            <a:pPr marL="0" indent="0">
              <a:spcAft>
                <a:spcPts val="1600"/>
              </a:spcAft>
              <a:buClr>
                <a:srgbClr val="93A299"/>
              </a:buClr>
            </a:pPr>
            <a:endParaRPr lang="es-EC" sz="1000" dirty="0">
              <a:solidFill>
                <a:srgbClr val="FF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664" y="783583"/>
            <a:ext cx="4763259" cy="3174266"/>
          </a:xfrm>
          <a:prstGeom prst="rect">
            <a:avLst/>
          </a:prstGeom>
        </p:spPr>
      </p:pic>
      <p:sp>
        <p:nvSpPr>
          <p:cNvPr id="8" name="Google Shape;205;p30"/>
          <p:cNvSpPr txBox="1">
            <a:spLocks/>
          </p:cNvSpPr>
          <p:nvPr/>
        </p:nvSpPr>
        <p:spPr>
          <a:xfrm>
            <a:off x="4001664" y="100089"/>
            <a:ext cx="4818580" cy="68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ctr"/>
            <a:r>
              <a:rPr lang="es-MX" dirty="0" smtClean="0">
                <a:solidFill>
                  <a:schemeClr val="accent2"/>
                </a:solidFill>
              </a:rPr>
              <a:t>Recorridos distintos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10" name="Google Shape;206;p30"/>
          <p:cNvSpPr txBox="1">
            <a:spLocks/>
          </p:cNvSpPr>
          <p:nvPr/>
        </p:nvSpPr>
        <p:spPr>
          <a:xfrm>
            <a:off x="340274" y="3454503"/>
            <a:ext cx="2956500" cy="124312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rgbClr val="434343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tamaran Thin"/>
              <a:buNone/>
              <a:defRPr sz="2800" b="0" i="0" u="none" strike="noStrike" cap="none">
                <a:solidFill>
                  <a:srgbClr val="000000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 algn="just"/>
            <a:r>
              <a:rPr lang="es-EC" dirty="0">
                <a:solidFill>
                  <a:schemeClr val="bg1"/>
                </a:solidFill>
              </a:rPr>
              <a:t>"Aunque Latinoamérica experimentó un </a:t>
            </a:r>
            <a:r>
              <a:rPr lang="es-EC" dirty="0" smtClean="0">
                <a:solidFill>
                  <a:schemeClr val="bg1"/>
                </a:solidFill>
              </a:rPr>
              <a:t>cambio general </a:t>
            </a:r>
            <a:r>
              <a:rPr lang="es-EC" dirty="0">
                <a:solidFill>
                  <a:schemeClr val="bg1"/>
                </a:solidFill>
              </a:rPr>
              <a:t>de gobiernos autoritarios a </a:t>
            </a:r>
            <a:r>
              <a:rPr lang="es-EC" dirty="0" smtClean="0">
                <a:solidFill>
                  <a:schemeClr val="bg1"/>
                </a:solidFill>
              </a:rPr>
              <a:t>democráticos desde </a:t>
            </a:r>
            <a:r>
              <a:rPr lang="es-EC" dirty="0">
                <a:solidFill>
                  <a:schemeClr val="bg1"/>
                </a:solidFill>
              </a:rPr>
              <a:t>1980, no han desaparecido la </a:t>
            </a:r>
            <a:r>
              <a:rPr lang="es-EC" dirty="0" smtClean="0">
                <a:solidFill>
                  <a:schemeClr val="bg1"/>
                </a:solidFill>
              </a:rPr>
              <a:t>discriminación y </a:t>
            </a:r>
            <a:r>
              <a:rPr lang="es-EC" dirty="0">
                <a:solidFill>
                  <a:schemeClr val="bg1"/>
                </a:solidFill>
              </a:rPr>
              <a:t>la desigualdad étnica y racial."  (</a:t>
            </a:r>
            <a:r>
              <a:rPr lang="es-EC" dirty="0" err="1" smtClean="0">
                <a:solidFill>
                  <a:schemeClr val="bg1"/>
                </a:solidFill>
              </a:rPr>
              <a:t>Kottak</a:t>
            </a:r>
            <a:r>
              <a:rPr lang="es-EC" dirty="0" smtClean="0">
                <a:solidFill>
                  <a:schemeClr val="bg1"/>
                </a:solidFill>
              </a:rPr>
              <a:t>, </a:t>
            </a:r>
            <a:r>
              <a:rPr lang="es-EC" dirty="0">
                <a:solidFill>
                  <a:schemeClr val="bg1"/>
                </a:solidFill>
              </a:rPr>
              <a:t>C. </a:t>
            </a:r>
            <a:r>
              <a:rPr lang="es-EC" dirty="0" err="1">
                <a:solidFill>
                  <a:schemeClr val="bg1"/>
                </a:solidFill>
              </a:rPr>
              <a:t>pág</a:t>
            </a:r>
            <a:r>
              <a:rPr lang="es-EC" dirty="0">
                <a:solidFill>
                  <a:schemeClr val="bg1"/>
                </a:solidFill>
              </a:rPr>
              <a:t> 427)</a:t>
            </a:r>
          </a:p>
        </p:txBody>
      </p:sp>
    </p:spTree>
    <p:extLst>
      <p:ext uri="{BB962C8B-B14F-4D97-AF65-F5344CB8AC3E}">
        <p14:creationId xmlns:p14="http://schemas.microsoft.com/office/powerpoint/2010/main" val="2190228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 rot="-5400000">
            <a:off x="6688698" y="-572331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881398" y="497959"/>
            <a:ext cx="2888100" cy="10270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dirty="0" smtClean="0">
                <a:solidFill>
                  <a:schemeClr val="lt1"/>
                </a:solidFill>
              </a:rPr>
              <a:t>La dualidad de la sociedad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5739198" y="3585100"/>
            <a:ext cx="2956500" cy="1243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es-EC" dirty="0" smtClean="0"/>
              <a:t>“La </a:t>
            </a:r>
            <a:r>
              <a:rPr lang="es-EC" dirty="0"/>
              <a:t>visión </a:t>
            </a:r>
            <a:r>
              <a:rPr lang="es-EC" dirty="0" smtClean="0"/>
              <a:t>de cultura </a:t>
            </a:r>
            <a:r>
              <a:rPr lang="es-EC" dirty="0"/>
              <a:t>de la pobreza termina echando </a:t>
            </a:r>
            <a:r>
              <a:rPr lang="es-EC" dirty="0" smtClean="0"/>
              <a:t>la culpa </a:t>
            </a:r>
            <a:r>
              <a:rPr lang="es-EC" dirty="0"/>
              <a:t>de esa situación a los mismos </a:t>
            </a:r>
            <a:r>
              <a:rPr lang="es-EC" dirty="0" smtClean="0"/>
              <a:t>pobres que </a:t>
            </a:r>
            <a:r>
              <a:rPr lang="es-EC" dirty="0"/>
              <a:t>la padecen, no considera que esta </a:t>
            </a:r>
            <a:r>
              <a:rPr lang="es-EC" dirty="0" smtClean="0"/>
              <a:t>no es </a:t>
            </a:r>
            <a:r>
              <a:rPr lang="es-EC" dirty="0"/>
              <a:t>resultante de condiciones culturales, sino de profundas desigualdades </a:t>
            </a:r>
            <a:r>
              <a:rPr lang="es-EC" dirty="0" smtClean="0"/>
              <a:t>sociales” (</a:t>
            </a:r>
            <a:r>
              <a:rPr lang="es-EC" dirty="0"/>
              <a:t>Guerrero, 2002, p. 66</a:t>
            </a:r>
            <a:r>
              <a:rPr lang="es-EC" dirty="0" smtClean="0"/>
              <a:t>).</a:t>
            </a:r>
            <a:endParaRPr dirty="0"/>
          </a:p>
        </p:txBody>
      </p:sp>
      <p:sp>
        <p:nvSpPr>
          <p:cNvPr id="10" name="Google Shape;13805;p36"/>
          <p:cNvSpPr txBox="1">
            <a:spLocks/>
          </p:cNvSpPr>
          <p:nvPr/>
        </p:nvSpPr>
        <p:spPr>
          <a:xfrm>
            <a:off x="249000" y="4828220"/>
            <a:ext cx="5125122" cy="46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>
              <a:spcAft>
                <a:spcPts val="1600"/>
              </a:spcAft>
              <a:buClr>
                <a:srgbClr val="93A299"/>
              </a:buClr>
            </a:pPr>
            <a:r>
              <a:rPr lang="es-EC" sz="1000" b="1" dirty="0" smtClean="0">
                <a:solidFill>
                  <a:schemeClr val="tx1"/>
                </a:solidFill>
              </a:rPr>
              <a:t>Fuentes:</a:t>
            </a:r>
            <a:r>
              <a:rPr lang="es-EC" sz="1000" dirty="0" smtClean="0">
                <a:solidFill>
                  <a:schemeClr val="tx1"/>
                </a:solidFill>
              </a:rPr>
              <a:t/>
            </a:r>
            <a:br>
              <a:rPr lang="es-EC" sz="1000" dirty="0" smtClean="0">
                <a:solidFill>
                  <a:schemeClr val="tx1"/>
                </a:solidFill>
              </a:rPr>
            </a:br>
            <a:r>
              <a:rPr lang="es-EC" sz="1000" dirty="0" smtClean="0">
                <a:solidFill>
                  <a:schemeClr val="tx1"/>
                </a:solidFill>
              </a:rPr>
              <a:t>1. </a:t>
            </a:r>
            <a:r>
              <a:rPr lang="es-EC" sz="1000" i="1" dirty="0" smtClean="0">
                <a:solidFill>
                  <a:schemeClr val="tx1"/>
                </a:solidFill>
              </a:rPr>
              <a:t>País </a:t>
            </a:r>
            <a:r>
              <a:rPr lang="es-EC" sz="1000" i="1" dirty="0">
                <a:solidFill>
                  <a:schemeClr val="tx1"/>
                </a:solidFill>
              </a:rPr>
              <a:t>subdesarrollado</a:t>
            </a:r>
            <a:r>
              <a:rPr lang="es-EC" sz="1000" dirty="0">
                <a:solidFill>
                  <a:schemeClr val="tx1"/>
                </a:solidFill>
              </a:rPr>
              <a:t>. (2018, noviembre). [Fotografía]. https://</a:t>
            </a:r>
            <a:r>
              <a:rPr lang="es-EC" sz="1000" dirty="0" smtClean="0">
                <a:solidFill>
                  <a:schemeClr val="tx1"/>
                </a:solidFill>
              </a:rPr>
              <a:t>www.caracteristicas.co/wp-content/uploads/2018/11/pais-subdesarrollado-e1584835950969.jpg</a:t>
            </a:r>
            <a:r>
              <a:rPr lang="es-EC" sz="1000" dirty="0">
                <a:solidFill>
                  <a:schemeClr val="tx1"/>
                </a:solidFill>
              </a:rPr>
              <a:t/>
            </a:r>
            <a:br>
              <a:rPr lang="es-EC" sz="1000" dirty="0">
                <a:solidFill>
                  <a:schemeClr val="tx1"/>
                </a:solidFill>
              </a:rPr>
            </a:br>
            <a:r>
              <a:rPr lang="es-EC" sz="1000" dirty="0" smtClean="0">
                <a:solidFill>
                  <a:schemeClr val="tx1"/>
                </a:solidFill>
              </a:rPr>
              <a:t>2. </a:t>
            </a:r>
            <a:r>
              <a:rPr lang="es-EC" sz="1000" i="1" dirty="0" smtClean="0">
                <a:solidFill>
                  <a:schemeClr val="tx1"/>
                </a:solidFill>
              </a:rPr>
              <a:t>Santiago </a:t>
            </a:r>
            <a:r>
              <a:rPr lang="es-EC" sz="1000" i="1" dirty="0">
                <a:solidFill>
                  <a:schemeClr val="tx1"/>
                </a:solidFill>
              </a:rPr>
              <a:t>de Chile </a:t>
            </a:r>
            <a:r>
              <a:rPr lang="es-EC" sz="1000" i="1" dirty="0" err="1">
                <a:solidFill>
                  <a:schemeClr val="tx1"/>
                </a:solidFill>
              </a:rPr>
              <a:t>slums</a:t>
            </a:r>
            <a:r>
              <a:rPr lang="es-EC" sz="1000" i="1" dirty="0">
                <a:solidFill>
                  <a:schemeClr val="tx1"/>
                </a:solidFill>
              </a:rPr>
              <a:t>. </a:t>
            </a:r>
            <a:r>
              <a:rPr lang="es-EC" sz="1000" dirty="0">
                <a:solidFill>
                  <a:schemeClr val="tx1"/>
                </a:solidFill>
              </a:rPr>
              <a:t>(2017, 12 octubre). [Fotografía]. https://pin.it/6Af6P8L</a:t>
            </a:r>
          </a:p>
          <a:p>
            <a:pPr marL="0" indent="0">
              <a:spcAft>
                <a:spcPts val="1600"/>
              </a:spcAft>
              <a:buClr>
                <a:srgbClr val="93A299"/>
              </a:buClr>
            </a:pPr>
            <a:endParaRPr lang="es-EC" sz="1000" dirty="0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00" y="341093"/>
            <a:ext cx="5265474" cy="350483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150056" y="2134068"/>
            <a:ext cx="2110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 </a:t>
            </a:r>
          </a:p>
        </p:txBody>
      </p:sp>
      <p:sp>
        <p:nvSpPr>
          <p:cNvPr id="11" name="Google Shape;213;p31"/>
          <p:cNvSpPr txBox="1">
            <a:spLocks/>
          </p:cNvSpPr>
          <p:nvPr/>
        </p:nvSpPr>
        <p:spPr>
          <a:xfrm>
            <a:off x="5643113" y="1703853"/>
            <a:ext cx="3251887" cy="714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 algn="just">
              <a:buSzPts val="1100"/>
            </a:pPr>
            <a:r>
              <a:rPr lang="es-EC" dirty="0" smtClean="0">
                <a:solidFill>
                  <a:schemeClr val="tx1"/>
                </a:solidFill>
              </a:rPr>
              <a:t>Mientras unos tienen tanto dinero para gastar en cosas innecesarias y vivir en enormes edificios, a tan solo unos pocos kilómetros se encuentran aquellos cuyos ingresos no alcanzan para cubrir siquiera las tres comidas necesarias.</a:t>
            </a:r>
          </a:p>
          <a:p>
            <a:pPr marL="0" indent="0" algn="just">
              <a:buSzPts val="1100"/>
            </a:pPr>
            <a:endParaRPr lang="es-EC" dirty="0">
              <a:solidFill>
                <a:schemeClr val="tx1"/>
              </a:solidFill>
            </a:endParaRPr>
          </a:p>
          <a:p>
            <a:pPr marL="0" indent="0" algn="just">
              <a:buSzPts val="1100"/>
            </a:pPr>
            <a:r>
              <a:rPr lang="es-EC" dirty="0" smtClean="0">
                <a:solidFill>
                  <a:schemeClr val="tx1"/>
                </a:solidFill>
              </a:rPr>
              <a:t>Existe una enorme diferencia cultural a tan solo unos pasos de distancia e ignorarlo no hará que este desaparezca.</a:t>
            </a:r>
          </a:p>
        </p:txBody>
      </p:sp>
    </p:spTree>
    <p:extLst>
      <p:ext uri="{BB962C8B-B14F-4D97-AF65-F5344CB8AC3E}">
        <p14:creationId xmlns:p14="http://schemas.microsoft.com/office/powerpoint/2010/main" val="3895031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 rot="-5400000">
            <a:off x="3803534" y="-1089020"/>
            <a:ext cx="1553100" cy="781274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4" name="Google Shape;214;p31"/>
          <p:cNvSpPr txBox="1">
            <a:spLocks noGrp="1"/>
          </p:cNvSpPr>
          <p:nvPr>
            <p:ph type="subTitle" idx="2"/>
          </p:nvPr>
        </p:nvSpPr>
        <p:spPr>
          <a:xfrm>
            <a:off x="1678075" y="2316309"/>
            <a:ext cx="6492492" cy="9895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4800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¿Quiénes somos?</a:t>
            </a:r>
            <a:endParaRPr sz="48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78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56" y="-119536"/>
            <a:ext cx="3717019" cy="5263036"/>
          </a:xfrm>
          <a:prstGeom prst="rect">
            <a:avLst/>
          </a:prstGeom>
        </p:spPr>
      </p:pic>
      <p:sp>
        <p:nvSpPr>
          <p:cNvPr id="8" name="Google Shape;212;p31"/>
          <p:cNvSpPr/>
          <p:nvPr/>
        </p:nvSpPr>
        <p:spPr>
          <a:xfrm>
            <a:off x="0" y="0"/>
            <a:ext cx="1890445" cy="51435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12;p31"/>
          <p:cNvSpPr/>
          <p:nvPr/>
        </p:nvSpPr>
        <p:spPr>
          <a:xfrm>
            <a:off x="7253555" y="0"/>
            <a:ext cx="1890445" cy="51435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433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832" y="0"/>
            <a:ext cx="3632597" cy="5143500"/>
          </a:xfrm>
          <a:prstGeom prst="rect">
            <a:avLst/>
          </a:prstGeom>
        </p:spPr>
      </p:pic>
      <p:sp>
        <p:nvSpPr>
          <p:cNvPr id="3" name="Google Shape;212;p31"/>
          <p:cNvSpPr/>
          <p:nvPr/>
        </p:nvSpPr>
        <p:spPr>
          <a:xfrm>
            <a:off x="0" y="0"/>
            <a:ext cx="1890445" cy="51435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12;p31"/>
          <p:cNvSpPr/>
          <p:nvPr/>
        </p:nvSpPr>
        <p:spPr>
          <a:xfrm>
            <a:off x="7253555" y="0"/>
            <a:ext cx="1890445" cy="51435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6298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01" y="0"/>
            <a:ext cx="3632597" cy="5143500"/>
          </a:xfrm>
          <a:prstGeom prst="rect">
            <a:avLst/>
          </a:prstGeom>
        </p:spPr>
      </p:pic>
      <p:sp>
        <p:nvSpPr>
          <p:cNvPr id="3" name="Google Shape;212;p31"/>
          <p:cNvSpPr/>
          <p:nvPr/>
        </p:nvSpPr>
        <p:spPr>
          <a:xfrm>
            <a:off x="0" y="0"/>
            <a:ext cx="1890445" cy="51435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12;p31"/>
          <p:cNvSpPr/>
          <p:nvPr/>
        </p:nvSpPr>
        <p:spPr>
          <a:xfrm>
            <a:off x="7253554" y="0"/>
            <a:ext cx="1890445" cy="51435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5127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/>
          <p:nvPr/>
        </p:nvSpPr>
        <p:spPr>
          <a:xfrm rot="-5400000" flipH="1">
            <a:off x="3430495" y="-1278658"/>
            <a:ext cx="2581500" cy="7264365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4"/>
          <p:cNvSpPr txBox="1">
            <a:spLocks noGrp="1"/>
          </p:cNvSpPr>
          <p:nvPr>
            <p:ph type="title"/>
          </p:nvPr>
        </p:nvSpPr>
        <p:spPr>
          <a:xfrm>
            <a:off x="1089061" y="1236851"/>
            <a:ext cx="7264364" cy="20073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i="1" dirty="0" smtClean="0">
                <a:solidFill>
                  <a:schemeClr val="lt1"/>
                </a:solidFill>
              </a:rPr>
              <a:t>“La paz solo puede durar cuando se respetan los derechos humanos, cuando las personas tienen que comer y cuando los individuos y las naciones son libres”</a:t>
            </a:r>
            <a:endParaRPr sz="2800" i="1" dirty="0">
              <a:solidFill>
                <a:schemeClr val="lt1"/>
              </a:solidFill>
            </a:endParaRPr>
          </a:p>
        </p:txBody>
      </p:sp>
      <p:sp>
        <p:nvSpPr>
          <p:cNvPr id="239" name="Google Shape;239;p34"/>
          <p:cNvSpPr/>
          <p:nvPr/>
        </p:nvSpPr>
        <p:spPr>
          <a:xfrm rot="-5400000" flipH="1">
            <a:off x="593250" y="3993775"/>
            <a:ext cx="556500" cy="17430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4"/>
          <p:cNvSpPr/>
          <p:nvPr/>
        </p:nvSpPr>
        <p:spPr>
          <a:xfrm rot="-5400000" flipH="1">
            <a:off x="8279175" y="74250"/>
            <a:ext cx="939000" cy="7905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38;p34"/>
          <p:cNvSpPr txBox="1">
            <a:spLocks/>
          </p:cNvSpPr>
          <p:nvPr/>
        </p:nvSpPr>
        <p:spPr>
          <a:xfrm>
            <a:off x="6145658" y="3103137"/>
            <a:ext cx="2207767" cy="50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3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3600" b="1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3600" b="1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3600" b="1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3600" b="1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3600" b="1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3600" b="1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3600" b="1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3600" b="1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r>
              <a:rPr lang="es-EC" sz="2800" b="0" dirty="0" smtClean="0">
                <a:solidFill>
                  <a:schemeClr val="lt1"/>
                </a:solidFill>
              </a:rPr>
              <a:t>Dalai Lama</a:t>
            </a:r>
            <a:endParaRPr lang="es-EC" sz="2800" b="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1"/>
          <p:cNvSpPr/>
          <p:nvPr/>
        </p:nvSpPr>
        <p:spPr>
          <a:xfrm>
            <a:off x="0" y="1559850"/>
            <a:ext cx="5640512" cy="359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51"/>
          <p:cNvSpPr txBox="1">
            <a:spLocks noGrp="1"/>
          </p:cNvSpPr>
          <p:nvPr>
            <p:ph type="body" idx="1"/>
          </p:nvPr>
        </p:nvSpPr>
        <p:spPr>
          <a:xfrm>
            <a:off x="141125" y="2185475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EC" alt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Naciones Unidas Derechos Humanos. (s. f.). </a:t>
            </a:r>
            <a:r>
              <a:rPr lang="es-EC" altLang="es-EC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ACNUDH | Qué son los derechos humanos. </a:t>
            </a:r>
            <a:r>
              <a:rPr lang="es-EC" altLang="es-EC" i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ohchr</a:t>
            </a:r>
            <a:r>
              <a:rPr lang="es-EC" alt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C" alt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Obtenido de</a:t>
            </a:r>
            <a:r>
              <a:rPr lang="es-ES" alt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C" alt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</a:t>
            </a:r>
            <a:r>
              <a:rPr lang="es-EC" alt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s-EC" alt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www.ohchr.org/SP/Issues/Pages/WhatareHumanRights.aspx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EC" altLang="es-EC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EC" alt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Navarro, J. (Octubre de 2010). </a:t>
            </a:r>
            <a:r>
              <a:rPr lang="es-EC" altLang="es-EC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Definicion</a:t>
            </a:r>
            <a:r>
              <a:rPr lang="es-EC" alt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ABC. Obtenido de https://www.definicionabc.com/social/desigualdad.php</a:t>
            </a:r>
            <a:endParaRPr lang="es-ES" altLang="es-EC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ES" altLang="es-EC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ES" altLang="es-EC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Kottak</a:t>
            </a:r>
            <a:r>
              <a:rPr lang="es-ES" alt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C. (1974). </a:t>
            </a:r>
            <a:r>
              <a:rPr lang="es-ES" altLang="es-EC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Antropología cultural.</a:t>
            </a:r>
            <a:r>
              <a:rPr lang="es-ES" alt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Buenos Aires: Fondo de Cultura Econ</a:t>
            </a:r>
            <a:r>
              <a:rPr lang="es-ES" altLang="es-EC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s-ES" altLang="es-EC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mica</a:t>
            </a:r>
            <a:r>
              <a:rPr lang="es-ES" alt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altLang="es-EC" dirty="0">
              <a:solidFill>
                <a:schemeClr val="lt1"/>
              </a:solidFill>
              <a:ea typeface="Calibri" panose="020F050202020403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ES" altLang="es-EC" sz="800" dirty="0">
              <a:solidFill>
                <a:schemeClr val="lt1"/>
              </a:solidFill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EC" alt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Guerrero, P. (2002). </a:t>
            </a:r>
            <a:r>
              <a:rPr lang="es-EC" altLang="es-EC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cultura. </a:t>
            </a:r>
            <a:r>
              <a:rPr lang="es-EC" alt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Quito: </a:t>
            </a:r>
            <a:r>
              <a:rPr lang="es-EC" altLang="es-EC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Abya</a:t>
            </a:r>
            <a:r>
              <a:rPr lang="es-EC" alt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s-EC" altLang="es-EC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Yala</a:t>
            </a:r>
            <a:r>
              <a:rPr lang="es-EC" altLang="es-EC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s-EC" altLang="es-EC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s-EC" altLang="es-EC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Goicochea, E. </a:t>
            </a:r>
            <a:r>
              <a:rPr lang="es-EC" altLang="es-EC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altLang="es-EC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2011). </a:t>
            </a:r>
            <a:r>
              <a:rPr lang="es-EC" altLang="es-EC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Etnicidad, identidad, interculturalidad</a:t>
            </a:r>
            <a:r>
              <a:rPr lang="es-EC" altLang="es-EC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Madrid</a:t>
            </a:r>
            <a:r>
              <a:rPr lang="es-ES" alt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Centro de estudios </a:t>
            </a:r>
            <a:r>
              <a:rPr lang="es-ES" altLang="es-EC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Ramon</a:t>
            </a:r>
            <a:r>
              <a:rPr lang="es-ES" altLang="es-EC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Areces.</a:t>
            </a:r>
            <a:endParaRPr lang="es-EC" altLang="es-EC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2" name="Google Shape;602;p51"/>
          <p:cNvSpPr txBox="1">
            <a:spLocks noGrp="1"/>
          </p:cNvSpPr>
          <p:nvPr>
            <p:ph type="ctrTitle"/>
          </p:nvPr>
        </p:nvSpPr>
        <p:spPr>
          <a:xfrm>
            <a:off x="1373700" y="784875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BIBLIOGRAFÍA</a:t>
            </a:r>
            <a:endParaRPr dirty="0"/>
          </a:p>
        </p:txBody>
      </p:sp>
      <p:sp>
        <p:nvSpPr>
          <p:cNvPr id="603" name="Google Shape;603;p51"/>
          <p:cNvSpPr/>
          <p:nvPr/>
        </p:nvSpPr>
        <p:spPr>
          <a:xfrm>
            <a:off x="5449325" y="3621150"/>
            <a:ext cx="487500" cy="1529100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1442" y="0"/>
            <a:ext cx="516255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9"/>
          <p:cNvSpPr/>
          <p:nvPr/>
        </p:nvSpPr>
        <p:spPr>
          <a:xfrm rot="5400000">
            <a:off x="833850" y="201991"/>
            <a:ext cx="3358800" cy="5026500"/>
          </a:xfrm>
          <a:prstGeom prst="rect">
            <a:avLst/>
          </a:prstGeom>
          <a:solidFill>
            <a:srgbClr val="908269">
              <a:alpha val="617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9"/>
          <p:cNvSpPr txBox="1">
            <a:spLocks noGrp="1"/>
          </p:cNvSpPr>
          <p:nvPr>
            <p:ph type="ctrTitle"/>
          </p:nvPr>
        </p:nvSpPr>
        <p:spPr>
          <a:xfrm>
            <a:off x="1124769" y="837185"/>
            <a:ext cx="260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 smtClean="0">
                <a:solidFill>
                  <a:schemeClr val="lt1"/>
                </a:solidFill>
              </a:rPr>
              <a:t>GRACIAS</a:t>
            </a:r>
            <a:endParaRPr sz="3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99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 rot="-5400000">
            <a:off x="3803534" y="-1089020"/>
            <a:ext cx="1553100" cy="781274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4" name="Google Shape;214;p31"/>
          <p:cNvSpPr txBox="1">
            <a:spLocks noGrp="1"/>
          </p:cNvSpPr>
          <p:nvPr>
            <p:ph type="subTitle" idx="2"/>
          </p:nvPr>
        </p:nvSpPr>
        <p:spPr>
          <a:xfrm>
            <a:off x="1678075" y="2316309"/>
            <a:ext cx="6492492" cy="9895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4800" dirty="0" smtClean="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DERECHOS HUMANOS</a:t>
            </a:r>
            <a:endParaRPr sz="4800" dirty="0">
              <a:solidFill>
                <a:schemeClr val="lt1"/>
              </a:solidFill>
            </a:endParaRPr>
          </a:p>
        </p:txBody>
      </p:sp>
      <p:sp>
        <p:nvSpPr>
          <p:cNvPr id="5" name="Google Shape;212;p31"/>
          <p:cNvSpPr/>
          <p:nvPr/>
        </p:nvSpPr>
        <p:spPr>
          <a:xfrm rot="-5400000">
            <a:off x="4205045" y="1887878"/>
            <a:ext cx="750075" cy="4989059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3" name="Google Shape;213;p31"/>
          <p:cNvSpPr txBox="1">
            <a:spLocks noGrp="1"/>
          </p:cNvSpPr>
          <p:nvPr>
            <p:ph type="subTitle" idx="1"/>
          </p:nvPr>
        </p:nvSpPr>
        <p:spPr>
          <a:xfrm>
            <a:off x="2599782" y="4007369"/>
            <a:ext cx="3960600" cy="750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SzPts val="1100"/>
            </a:pPr>
            <a:r>
              <a:rPr lang="es-MX" dirty="0">
                <a:solidFill>
                  <a:schemeClr val="bg1"/>
                </a:solidFill>
              </a:rPr>
              <a:t>“Los derechos humanos, por lo general, se refieren a las garantías que tienen las personas por el solo hecho de serlo</a:t>
            </a:r>
            <a:r>
              <a:rPr lang="es-MX" dirty="0" smtClean="0">
                <a:solidFill>
                  <a:schemeClr val="bg1"/>
                </a:solidFill>
              </a:rPr>
              <a:t>.”</a:t>
            </a:r>
          </a:p>
          <a:p>
            <a:pPr marL="0" indent="0" algn="ctr">
              <a:buSzPts val="1100"/>
            </a:pPr>
            <a:r>
              <a:rPr lang="es-MX" dirty="0" smtClean="0">
                <a:solidFill>
                  <a:schemeClr val="bg1"/>
                </a:solidFill>
              </a:rPr>
              <a:t>(Kottac, 1974, pág. 42)</a:t>
            </a:r>
            <a:endParaRPr lang="es-MX" dirty="0">
              <a:solidFill>
                <a:schemeClr val="bg1"/>
              </a:solidFill>
            </a:endParaRPr>
          </a:p>
          <a:p>
            <a:pPr marL="0" lvl="0" indent="0" algn="ctr">
              <a:buSzPts val="1100"/>
            </a:pP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6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47"/>
          <p:cNvSpPr/>
          <p:nvPr/>
        </p:nvSpPr>
        <p:spPr>
          <a:xfrm>
            <a:off x="5885400" y="810700"/>
            <a:ext cx="1329600" cy="4370100"/>
          </a:xfrm>
          <a:prstGeom prst="rect">
            <a:avLst/>
          </a:prstGeom>
          <a:solidFill>
            <a:srgbClr val="908269">
              <a:alpha val="7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47"/>
          <p:cNvSpPr/>
          <p:nvPr/>
        </p:nvSpPr>
        <p:spPr>
          <a:xfrm>
            <a:off x="4223700" y="964736"/>
            <a:ext cx="227130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7"/>
          <p:cNvSpPr/>
          <p:nvPr/>
        </p:nvSpPr>
        <p:spPr>
          <a:xfrm>
            <a:off x="0" y="0"/>
            <a:ext cx="1329600" cy="4370100"/>
          </a:xfrm>
          <a:prstGeom prst="rect">
            <a:avLst/>
          </a:prstGeom>
          <a:solidFill>
            <a:srgbClr val="908269">
              <a:alpha val="7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47"/>
          <p:cNvSpPr/>
          <p:nvPr/>
        </p:nvSpPr>
        <p:spPr>
          <a:xfrm>
            <a:off x="720000" y="975325"/>
            <a:ext cx="227130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7"/>
          <p:cNvSpPr txBox="1">
            <a:spLocks noGrp="1"/>
          </p:cNvSpPr>
          <p:nvPr>
            <p:ph type="ctrTitle"/>
          </p:nvPr>
        </p:nvSpPr>
        <p:spPr>
          <a:xfrm rot="5400000">
            <a:off x="6910506" y="1414622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DEFINICIONES</a:t>
            </a:r>
            <a:endParaRPr dirty="0"/>
          </a:p>
        </p:txBody>
      </p:sp>
      <p:sp>
        <p:nvSpPr>
          <p:cNvPr id="553" name="Google Shape;553;p47"/>
          <p:cNvSpPr txBox="1">
            <a:spLocks noGrp="1"/>
          </p:cNvSpPr>
          <p:nvPr>
            <p:ph type="subTitle" idx="1"/>
          </p:nvPr>
        </p:nvSpPr>
        <p:spPr>
          <a:xfrm>
            <a:off x="1579064" y="2147200"/>
            <a:ext cx="1626600" cy="22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EC" dirty="0"/>
              <a:t>Los derechos humanos son los derechos que tenemos básicamente por existir como seres humanos; no están garantizados por ningún estado. Estos derechos universales son inherentes a todos nosotros, con independencia de la nacionalidad, género, origen étnico o nacional, color, religión, idioma o cualquier otra condición.</a:t>
            </a:r>
            <a:endParaRPr dirty="0"/>
          </a:p>
        </p:txBody>
      </p:sp>
      <p:sp>
        <p:nvSpPr>
          <p:cNvPr id="554" name="Google Shape;554;p47"/>
          <p:cNvSpPr txBox="1">
            <a:spLocks noGrp="1"/>
          </p:cNvSpPr>
          <p:nvPr>
            <p:ph type="subTitle" idx="3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EC" dirty="0">
                <a:solidFill>
                  <a:schemeClr val="dk1"/>
                </a:solidFill>
              </a:rPr>
              <a:t>S</a:t>
            </a:r>
            <a:r>
              <a:rPr lang="es-EC" dirty="0" smtClean="0">
                <a:solidFill>
                  <a:schemeClr val="dk1"/>
                </a:solidFill>
              </a:rPr>
              <a:t>e </a:t>
            </a:r>
            <a:r>
              <a:rPr lang="es-EC" dirty="0">
                <a:solidFill>
                  <a:schemeClr val="dk1"/>
                </a:solidFill>
              </a:rPr>
              <a:t>utiliza para señalar lo opuesto de igualdad, es decir, la falta de equilibrio entre dos o más cosas. La noción de desigualdad por lo general tiene un significado negativo y no significa diversidad (en el sentido de que no todos son iguales) si no que representa la idea de falta de equilibrio entre dos o más partes que toman lugar en el hecho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55" name="Google Shape;555;p47"/>
          <p:cNvSpPr txBox="1">
            <a:spLocks noGrp="1"/>
          </p:cNvSpPr>
          <p:nvPr>
            <p:ph type="ctrTitle" idx="4"/>
          </p:nvPr>
        </p:nvSpPr>
        <p:spPr>
          <a:xfrm>
            <a:off x="4369953" y="1328247"/>
            <a:ext cx="1907833" cy="4593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>
                <a:solidFill>
                  <a:schemeClr val="lt1"/>
                </a:solidFill>
              </a:rPr>
              <a:t>DESIGUALDAD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56" name="Google Shape;556;p47"/>
          <p:cNvSpPr txBox="1">
            <a:spLocks noGrp="1"/>
          </p:cNvSpPr>
          <p:nvPr>
            <p:ph type="ctrTitle" idx="2"/>
          </p:nvPr>
        </p:nvSpPr>
        <p:spPr>
          <a:xfrm>
            <a:off x="1147246" y="1200412"/>
            <a:ext cx="1433018" cy="7150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 smtClean="0">
                <a:solidFill>
                  <a:schemeClr val="lt1"/>
                </a:solidFill>
              </a:rPr>
              <a:t>DERECHOS</a:t>
            </a:r>
            <a:br>
              <a:rPr lang="es-MX" dirty="0" smtClean="0">
                <a:solidFill>
                  <a:schemeClr val="lt1"/>
                </a:solidFill>
              </a:rPr>
            </a:br>
            <a:r>
              <a:rPr lang="es-MX" dirty="0" smtClean="0">
                <a:solidFill>
                  <a:schemeClr val="lt1"/>
                </a:solidFill>
              </a:rPr>
              <a:t>HUMANOS 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7" y="463568"/>
            <a:ext cx="5820327" cy="3483102"/>
          </a:xfrm>
          <a:prstGeom prst="rect">
            <a:avLst/>
          </a:prstGeom>
        </p:spPr>
      </p:pic>
      <p:sp>
        <p:nvSpPr>
          <p:cNvPr id="203" name="Google Shape;203;p30"/>
          <p:cNvSpPr/>
          <p:nvPr/>
        </p:nvSpPr>
        <p:spPr>
          <a:xfrm rot="-5400000">
            <a:off x="6688698" y="-411139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773398" y="896919"/>
            <a:ext cx="2888100" cy="5391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>
                <a:solidFill>
                  <a:schemeClr val="lt1"/>
                </a:solidFill>
              </a:rPr>
              <a:t>¿</a:t>
            </a:r>
            <a:r>
              <a:rPr lang="es-MX" dirty="0" smtClean="0">
                <a:solidFill>
                  <a:schemeClr val="lt1"/>
                </a:solidFill>
              </a:rPr>
              <a:t>Esto es amor?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6021144" y="1954419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es-EC" b="1" dirty="0" smtClean="0"/>
              <a:t>Matrimonio infantil</a:t>
            </a:r>
            <a:br>
              <a:rPr lang="es-EC" b="1" dirty="0" smtClean="0"/>
            </a:br>
            <a:endParaRPr lang="es-EC" b="1" dirty="0" smtClean="0"/>
          </a:p>
          <a:p>
            <a:pPr marL="0" indent="0" algn="just"/>
            <a:r>
              <a:rPr lang="es-EC" dirty="0" smtClean="0"/>
              <a:t>En países como la India, Irán y otros tienen como tradición ofrecer a sus hijas como moneda de cambio, obligándolas a contraer matrimonio con personas mucho mayores que ellas. Esto va en contra de los </a:t>
            </a:r>
            <a:r>
              <a:rPr lang="es-EC" dirty="0"/>
              <a:t>derechos </a:t>
            </a:r>
            <a:r>
              <a:rPr lang="es-EC" dirty="0" smtClean="0"/>
              <a:t>humanos ya que las niñas llegan a ser victimas de abuso sexual, explotación, maltrato e incluso puede causar la muerte.</a:t>
            </a:r>
            <a:endParaRPr lang="es-EC" dirty="0"/>
          </a:p>
        </p:txBody>
      </p:sp>
      <p:sp>
        <p:nvSpPr>
          <p:cNvPr id="10" name="Google Shape;13805;p36"/>
          <p:cNvSpPr txBox="1">
            <a:spLocks/>
          </p:cNvSpPr>
          <p:nvPr/>
        </p:nvSpPr>
        <p:spPr>
          <a:xfrm>
            <a:off x="200817" y="3813106"/>
            <a:ext cx="5125122" cy="143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>
              <a:spcAft>
                <a:spcPts val="1600"/>
              </a:spcAft>
              <a:buClr>
                <a:srgbClr val="93A299"/>
              </a:buClr>
            </a:pPr>
            <a:r>
              <a:rPr lang="es-EC" sz="1000" b="1" dirty="0" smtClean="0">
                <a:solidFill>
                  <a:schemeClr val="tx1"/>
                </a:solidFill>
              </a:rPr>
              <a:t>Fuentes</a:t>
            </a:r>
            <a:r>
              <a:rPr lang="es-EC" sz="1000" dirty="0" smtClean="0">
                <a:solidFill>
                  <a:schemeClr val="tx1"/>
                </a:solidFill>
              </a:rPr>
              <a:t>; </a:t>
            </a:r>
            <a:br>
              <a:rPr lang="es-EC" sz="1000" dirty="0" smtClean="0">
                <a:solidFill>
                  <a:schemeClr val="tx1"/>
                </a:solidFill>
              </a:rPr>
            </a:br>
            <a:r>
              <a:rPr lang="es-EC" sz="1000" dirty="0" smtClean="0">
                <a:solidFill>
                  <a:schemeClr val="tx1"/>
                </a:solidFill>
              </a:rPr>
              <a:t>1. </a:t>
            </a:r>
            <a:r>
              <a:rPr lang="it-IT" sz="1000" i="1" dirty="0" smtClean="0">
                <a:solidFill>
                  <a:schemeClr val="tx1"/>
                </a:solidFill>
              </a:rPr>
              <a:t>Matrimonio</a:t>
            </a:r>
            <a:r>
              <a:rPr lang="it-IT" sz="1000" dirty="0">
                <a:solidFill>
                  <a:schemeClr val="tx1"/>
                </a:solidFill>
              </a:rPr>
              <a:t>. (2020, 11 diciembre). [Fotografia</a:t>
            </a:r>
            <a:r>
              <a:rPr lang="it-IT" sz="1000" dirty="0" smtClean="0">
                <a:solidFill>
                  <a:schemeClr val="tx1"/>
                </a:solidFill>
              </a:rPr>
              <a:t>]. </a:t>
            </a:r>
            <a:r>
              <a:rPr lang="it-IT" sz="1000" dirty="0">
                <a:solidFill>
                  <a:schemeClr val="tx1"/>
                </a:solidFill>
              </a:rPr>
              <a:t>https://</a:t>
            </a:r>
            <a:r>
              <a:rPr lang="it-IT" sz="1000" dirty="0" smtClean="0">
                <a:solidFill>
                  <a:schemeClr val="tx1"/>
                </a:solidFill>
              </a:rPr>
              <a:t>okdiario.com/img/2020/11/12/existe-la-edad-adecuada-para-casarse-la-ciencia-responde-cuando-es-mejor-contraer-matrimonio.jpg</a:t>
            </a:r>
            <a:br>
              <a:rPr lang="it-IT" sz="1000" dirty="0" smtClean="0">
                <a:solidFill>
                  <a:schemeClr val="tx1"/>
                </a:solidFill>
              </a:rPr>
            </a:br>
            <a:r>
              <a:rPr lang="it-IT" sz="1000" dirty="0" smtClean="0">
                <a:solidFill>
                  <a:schemeClr val="tx1"/>
                </a:solidFill>
              </a:rPr>
              <a:t>2. </a:t>
            </a:r>
            <a:r>
              <a:rPr lang="es-EC" sz="1000" i="1" dirty="0" smtClean="0"/>
              <a:t>Matrimonio </a:t>
            </a:r>
            <a:r>
              <a:rPr lang="es-EC" sz="1000" i="1" dirty="0"/>
              <a:t>infantil</a:t>
            </a:r>
            <a:r>
              <a:rPr lang="es-EC" sz="1000" dirty="0"/>
              <a:t>. (2018, noviembre). [Fotografía</a:t>
            </a:r>
            <a:r>
              <a:rPr lang="es-EC" sz="1000" dirty="0" smtClean="0"/>
              <a:t>]. https</a:t>
            </a:r>
            <a:r>
              <a:rPr lang="es-EC" sz="1000" dirty="0"/>
              <a:t>://</a:t>
            </a:r>
            <a:r>
              <a:rPr lang="es-EC" sz="1000" dirty="0" smtClean="0"/>
              <a:t>www.expoknews.com/wp-content/uploads/2018/11/Boicotear-matrimonios-infantiles2.jpg</a:t>
            </a:r>
            <a:endParaRPr lang="es-EC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952" y="683494"/>
            <a:ext cx="5114975" cy="297307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Google Shape;212;p31"/>
          <p:cNvSpPr/>
          <p:nvPr/>
        </p:nvSpPr>
        <p:spPr>
          <a:xfrm>
            <a:off x="0" y="0"/>
            <a:ext cx="3637052" cy="5143500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13;p31"/>
          <p:cNvSpPr txBox="1">
            <a:spLocks noGrp="1"/>
          </p:cNvSpPr>
          <p:nvPr>
            <p:ph type="subTitle" idx="1"/>
          </p:nvPr>
        </p:nvSpPr>
        <p:spPr>
          <a:xfrm>
            <a:off x="192582" y="1405694"/>
            <a:ext cx="3251887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s-ES" b="1" dirty="0">
                <a:solidFill>
                  <a:schemeClr val="bg1"/>
                </a:solidFill>
              </a:rPr>
              <a:t>Derecho a la recreación y </a:t>
            </a:r>
            <a:r>
              <a:rPr lang="es-ES" b="1" dirty="0" smtClean="0">
                <a:solidFill>
                  <a:schemeClr val="bg1"/>
                </a:solidFill>
              </a:rPr>
              <a:t>esparcimiento</a:t>
            </a:r>
          </a:p>
          <a:p>
            <a:pPr marL="0" lvl="0" indent="0" algn="ctr">
              <a:buSzPts val="1100"/>
            </a:pPr>
            <a:endParaRPr lang="es-ES" b="1" dirty="0">
              <a:solidFill>
                <a:schemeClr val="bg1"/>
              </a:solidFill>
            </a:endParaRPr>
          </a:p>
          <a:p>
            <a:pPr marL="0" lvl="0" indent="0" algn="just">
              <a:buSzPts val="1100"/>
            </a:pPr>
            <a:r>
              <a:rPr lang="es-ES" dirty="0" smtClean="0">
                <a:solidFill>
                  <a:schemeClr val="bg1"/>
                </a:solidFill>
              </a:rPr>
              <a:t>Todo </a:t>
            </a:r>
            <a:r>
              <a:rPr lang="es-ES" dirty="0">
                <a:solidFill>
                  <a:schemeClr val="bg1"/>
                </a:solidFill>
              </a:rPr>
              <a:t>niño </a:t>
            </a:r>
            <a:r>
              <a:rPr lang="es-ES" dirty="0" smtClean="0">
                <a:solidFill>
                  <a:schemeClr val="bg1"/>
                </a:solidFill>
              </a:rPr>
              <a:t>debe gozar </a:t>
            </a:r>
            <a:r>
              <a:rPr lang="es-ES" dirty="0">
                <a:solidFill>
                  <a:schemeClr val="bg1"/>
                </a:solidFill>
              </a:rPr>
              <a:t>de la seguridad social, lo que implica desarrollarse en un ámbito seguro, también </a:t>
            </a:r>
            <a:r>
              <a:rPr lang="es-ES" dirty="0" smtClean="0">
                <a:solidFill>
                  <a:schemeClr val="bg1"/>
                </a:solidFill>
              </a:rPr>
              <a:t>tener derecho </a:t>
            </a:r>
            <a:r>
              <a:rPr lang="es-ES" dirty="0">
                <a:solidFill>
                  <a:schemeClr val="bg1"/>
                </a:solidFill>
              </a:rPr>
              <a:t>a una sana recreación que a nivel psicológico le permita desarrollar aspectos sociales fundamentales para poderse convertirse en un </a:t>
            </a:r>
            <a:r>
              <a:rPr lang="es-ES" dirty="0" smtClean="0">
                <a:solidFill>
                  <a:schemeClr val="bg1"/>
                </a:solidFill>
              </a:rPr>
              <a:t>adultos </a:t>
            </a:r>
            <a:r>
              <a:rPr lang="es-ES" dirty="0">
                <a:solidFill>
                  <a:schemeClr val="bg1"/>
                </a:solidFill>
              </a:rPr>
              <a:t>estables </a:t>
            </a:r>
            <a:r>
              <a:rPr lang="es-ES" dirty="0" smtClean="0">
                <a:solidFill>
                  <a:schemeClr val="bg1"/>
                </a:solidFill>
              </a:rPr>
              <a:t>emocionalmente.</a:t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chemeClr val="bg1"/>
                </a:solidFill>
              </a:rPr>
              <a:t/>
            </a:r>
            <a:br>
              <a:rPr lang="es-ES" dirty="0" smtClean="0">
                <a:solidFill>
                  <a:schemeClr val="bg1"/>
                </a:solidFill>
              </a:rPr>
            </a:br>
            <a:r>
              <a:rPr lang="es-ES" dirty="0" smtClean="0">
                <a:solidFill>
                  <a:schemeClr val="bg1"/>
                </a:solidFill>
              </a:rPr>
              <a:t>Es por eso que el trabajo infantil es una grave violación a los derechos humanos ya que esta practica termina quitándole la infancia e inocencia a los mas vulnerables.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" name="Google Shape;13805;p36"/>
          <p:cNvSpPr txBox="1">
            <a:spLocks/>
          </p:cNvSpPr>
          <p:nvPr/>
        </p:nvSpPr>
        <p:spPr>
          <a:xfrm>
            <a:off x="3838952" y="3561278"/>
            <a:ext cx="5399423" cy="1582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>
              <a:spcAft>
                <a:spcPts val="1600"/>
              </a:spcAft>
              <a:buClr>
                <a:srgbClr val="93A299"/>
              </a:buClr>
            </a:pPr>
            <a:r>
              <a:rPr lang="es-EC" sz="1000" b="1" dirty="0" smtClean="0"/>
              <a:t>Fuentes</a:t>
            </a:r>
            <a:r>
              <a:rPr lang="es-EC" sz="1000" i="1" dirty="0" smtClean="0"/>
              <a:t/>
            </a:r>
            <a:br>
              <a:rPr lang="es-EC" sz="1000" i="1" dirty="0" smtClean="0"/>
            </a:br>
            <a:r>
              <a:rPr lang="es-EC" sz="1000" i="1" dirty="0" smtClean="0"/>
              <a:t>1. Jugando </a:t>
            </a:r>
            <a:r>
              <a:rPr lang="es-EC" sz="1000" i="1" dirty="0"/>
              <a:t>al aire libre</a:t>
            </a:r>
            <a:r>
              <a:rPr lang="es-EC" sz="1000" dirty="0"/>
              <a:t>. (2019, 13 febrero). </a:t>
            </a:r>
            <a:r>
              <a:rPr lang="es-EC" sz="1000" dirty="0" smtClean="0"/>
              <a:t>[Fotografía]. https</a:t>
            </a:r>
            <a:r>
              <a:rPr lang="es-EC" sz="1000" dirty="0"/>
              <a:t>://</a:t>
            </a:r>
            <a:r>
              <a:rPr lang="es-EC" sz="1000" dirty="0" smtClean="0"/>
              <a:t>www.elclubdelosduendes.com/wp-content/uploads/Ni%C3%B1os-jugando-al-aire-libre-con-globos-320x220.jpg</a:t>
            </a:r>
            <a:r>
              <a:rPr lang="es-EC" sz="1000" dirty="0"/>
              <a:t/>
            </a:r>
            <a:br>
              <a:rPr lang="es-EC" sz="1000" dirty="0"/>
            </a:br>
            <a:r>
              <a:rPr lang="es-EC" sz="1000" dirty="0" smtClean="0"/>
              <a:t>2. Gutiérrez</a:t>
            </a:r>
            <a:r>
              <a:rPr lang="es-EC" sz="1000" dirty="0"/>
              <a:t>, S. (2020, 10 junio). </a:t>
            </a:r>
            <a:r>
              <a:rPr lang="es-EC" sz="1000" i="1" dirty="0"/>
              <a:t>Trabajo infantil</a:t>
            </a:r>
            <a:r>
              <a:rPr lang="es-EC" sz="1000" dirty="0"/>
              <a:t> [Fotografía</a:t>
            </a:r>
            <a:r>
              <a:rPr lang="es-EC" sz="1000" dirty="0" smtClean="0"/>
              <a:t>]. https</a:t>
            </a:r>
            <a:r>
              <a:rPr lang="es-EC" sz="1000" dirty="0"/>
              <a:t>://</a:t>
            </a:r>
            <a:r>
              <a:rPr lang="es-EC" sz="1000" dirty="0" smtClean="0"/>
              <a:t>s.france24.com/media/display/eba51d7c-acc3-11ea-bf60-005056a98db9/w:1280/p:16x9/98174cc4a16d1a5c44c3d0bf256d57a37c351e05.webp</a:t>
            </a:r>
            <a:endParaRPr lang="es-EC" sz="1000" dirty="0"/>
          </a:p>
        </p:txBody>
      </p:sp>
      <p:sp>
        <p:nvSpPr>
          <p:cNvPr id="9" name="Google Shape;205;p30"/>
          <p:cNvSpPr txBox="1">
            <a:spLocks/>
          </p:cNvSpPr>
          <p:nvPr/>
        </p:nvSpPr>
        <p:spPr>
          <a:xfrm>
            <a:off x="3981235" y="0"/>
            <a:ext cx="4818580" cy="68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Livvic"/>
              <a:buNone/>
              <a:defRPr sz="2800" b="1" i="0" u="none" strike="noStrike" cap="none">
                <a:solidFill>
                  <a:srgbClr val="0000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ctr"/>
            <a:r>
              <a:rPr lang="es-MX" dirty="0" smtClean="0">
                <a:solidFill>
                  <a:schemeClr val="accent2"/>
                </a:solidFill>
              </a:rPr>
              <a:t>¿También puedo jugar?</a:t>
            </a:r>
            <a:endParaRPr lang="es-E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09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6442"/>
          <a:stretch/>
        </p:blipFill>
        <p:spPr>
          <a:xfrm>
            <a:off x="44425" y="340395"/>
            <a:ext cx="5976719" cy="359337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3" name="Google Shape;203;p30"/>
          <p:cNvSpPr/>
          <p:nvPr/>
        </p:nvSpPr>
        <p:spPr>
          <a:xfrm rot="-5400000">
            <a:off x="6688698" y="-302011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665398" y="585459"/>
            <a:ext cx="3104100" cy="10575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 smtClean="0">
                <a:solidFill>
                  <a:schemeClr val="lt1"/>
                </a:solidFill>
              </a:rPr>
              <a:t>De  la educación a la guerra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6021144" y="2009717"/>
            <a:ext cx="2956500" cy="1421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s-ES" b="1" dirty="0" smtClean="0"/>
              <a:t>Derecho a la educación</a:t>
            </a:r>
          </a:p>
          <a:p>
            <a:pPr marL="0" lvl="0" indent="0" algn="ctr"/>
            <a:endParaRPr lang="es-ES" b="1" dirty="0" smtClean="0"/>
          </a:p>
          <a:p>
            <a:pPr marL="0" lvl="0" indent="0" algn="just"/>
            <a:r>
              <a:rPr lang="es-ES" dirty="0" smtClean="0"/>
              <a:t>Todos </a:t>
            </a:r>
            <a:r>
              <a:rPr lang="es-ES" dirty="0"/>
              <a:t>los niños y adolescentes </a:t>
            </a:r>
            <a:r>
              <a:rPr lang="es-ES" dirty="0" smtClean="0"/>
              <a:t>tienen derecho a una </a:t>
            </a:r>
            <a:r>
              <a:rPr lang="es-ES" dirty="0"/>
              <a:t>educación que contribuya en crear su propio futuro. </a:t>
            </a:r>
            <a:r>
              <a:rPr lang="es-ES" dirty="0" smtClean="0"/>
              <a:t>Así mismo tienen </a:t>
            </a:r>
            <a:r>
              <a:rPr lang="es-ES" dirty="0"/>
              <a:t>derecho al disfrute de la vida social que le da la </a:t>
            </a:r>
            <a:r>
              <a:rPr lang="es-ES" dirty="0" smtClean="0"/>
              <a:t>escuela</a:t>
            </a:r>
            <a:r>
              <a:rPr lang="es-ES" dirty="0"/>
              <a:t>. </a:t>
            </a:r>
          </a:p>
          <a:p>
            <a:pPr marL="0" lvl="0" indent="0" algn="just"/>
            <a:endParaRPr lang="es-ES" dirty="0"/>
          </a:p>
          <a:p>
            <a:pPr marL="0" lvl="0" indent="0" algn="just"/>
            <a:r>
              <a:rPr lang="es-ES" dirty="0" smtClean="0"/>
              <a:t>En países subdesarrollados donde azota la guerra, varios jóvenes son obligados a combatir, negándoles así la educación y una vida normal y pacifica. </a:t>
            </a:r>
          </a:p>
        </p:txBody>
      </p:sp>
      <p:sp>
        <p:nvSpPr>
          <p:cNvPr id="10" name="Google Shape;13805;p36"/>
          <p:cNvSpPr txBox="1">
            <a:spLocks/>
          </p:cNvSpPr>
          <p:nvPr/>
        </p:nvSpPr>
        <p:spPr>
          <a:xfrm>
            <a:off x="44425" y="4352999"/>
            <a:ext cx="5125122" cy="125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>
              <a:spcAft>
                <a:spcPts val="1600"/>
              </a:spcAft>
              <a:buClr>
                <a:srgbClr val="93A299"/>
              </a:buClr>
            </a:pPr>
            <a:r>
              <a:rPr lang="es-EC" sz="1000" b="1" dirty="0">
                <a:solidFill>
                  <a:schemeClr val="tx1"/>
                </a:solidFill>
              </a:rPr>
              <a:t>Fuentes</a:t>
            </a:r>
            <a:r>
              <a:rPr lang="es-EC" sz="1000" dirty="0">
                <a:solidFill>
                  <a:schemeClr val="tx1"/>
                </a:solidFill>
              </a:rPr>
              <a:t>:</a:t>
            </a:r>
            <a:r>
              <a:rPr lang="es-EC" sz="1000" dirty="0" smtClean="0">
                <a:solidFill>
                  <a:schemeClr val="tx1"/>
                </a:solidFill>
              </a:rPr>
              <a:t/>
            </a:r>
            <a:br>
              <a:rPr lang="es-EC" sz="1000" dirty="0" smtClean="0">
                <a:solidFill>
                  <a:schemeClr val="tx1"/>
                </a:solidFill>
              </a:rPr>
            </a:br>
            <a:r>
              <a:rPr lang="es-EC" sz="1000" dirty="0" smtClean="0">
                <a:solidFill>
                  <a:schemeClr val="tx1"/>
                </a:solidFill>
              </a:rPr>
              <a:t>1. </a:t>
            </a:r>
            <a:r>
              <a:rPr lang="es-EC" sz="1000" i="1" dirty="0" smtClean="0">
                <a:solidFill>
                  <a:schemeClr val="tx1"/>
                </a:solidFill>
              </a:rPr>
              <a:t>República </a:t>
            </a:r>
            <a:r>
              <a:rPr lang="es-EC" sz="1000" i="1" dirty="0">
                <a:solidFill>
                  <a:schemeClr val="tx1"/>
                </a:solidFill>
              </a:rPr>
              <a:t>centroafricana</a:t>
            </a:r>
            <a:r>
              <a:rPr lang="es-EC" sz="1000" dirty="0">
                <a:solidFill>
                  <a:schemeClr val="tx1"/>
                </a:solidFill>
              </a:rPr>
              <a:t>. (2019, febrero). [Fotografía]. https://</a:t>
            </a:r>
            <a:r>
              <a:rPr lang="es-EC" sz="1000" dirty="0" smtClean="0">
                <a:solidFill>
                  <a:schemeClr val="tx1"/>
                </a:solidFill>
              </a:rPr>
              <a:t>trabajoypersonal.com/wp-content/uploads/2019/02/Rep%C3%BAblica-Centroafricana.jpg</a:t>
            </a:r>
            <a:r>
              <a:rPr lang="es-EC" sz="1000" dirty="0">
                <a:solidFill>
                  <a:schemeClr val="tx1"/>
                </a:solidFill>
              </a:rPr>
              <a:t/>
            </a:r>
            <a:br>
              <a:rPr lang="es-EC" sz="1000" dirty="0">
                <a:solidFill>
                  <a:schemeClr val="tx1"/>
                </a:solidFill>
              </a:rPr>
            </a:br>
            <a:r>
              <a:rPr lang="es-EC" sz="1000" dirty="0" smtClean="0">
                <a:solidFill>
                  <a:schemeClr val="tx1"/>
                </a:solidFill>
              </a:rPr>
              <a:t>2. </a:t>
            </a:r>
            <a:r>
              <a:rPr lang="es-EC" sz="1000" i="1" dirty="0" smtClean="0"/>
              <a:t>Libros</a:t>
            </a:r>
            <a:r>
              <a:rPr lang="es-EC" sz="1000" dirty="0"/>
              <a:t>. (s. f.). </a:t>
            </a:r>
            <a:r>
              <a:rPr lang="es-EC" sz="1000" dirty="0" smtClean="0"/>
              <a:t>[Fotografía]. </a:t>
            </a:r>
            <a:r>
              <a:rPr lang="es-EC" sz="1000" dirty="0"/>
              <a:t>https://image.freepik.com/foto-gratis/adolescente-feliz-libros-mirando-camara_23-2147669069.jpg</a:t>
            </a:r>
          </a:p>
          <a:p>
            <a:pPr marL="0" indent="0">
              <a:spcAft>
                <a:spcPts val="1600"/>
              </a:spcAft>
              <a:buClr>
                <a:srgbClr val="93A299"/>
              </a:buClr>
            </a:pPr>
            <a:endParaRPr lang="es-EC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39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3601091" y="110074"/>
            <a:ext cx="4818580" cy="6834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 smtClean="0">
                <a:solidFill>
                  <a:schemeClr val="accent2"/>
                </a:solidFill>
              </a:rPr>
              <a:t>La guerra nos quita todo</a:t>
            </a:r>
            <a:endParaRPr sz="2800" dirty="0">
              <a:solidFill>
                <a:schemeClr val="accent2"/>
              </a:solidFill>
            </a:endParaRPr>
          </a:p>
        </p:txBody>
      </p:sp>
      <p:sp>
        <p:nvSpPr>
          <p:cNvPr id="207" name="Google Shape;207;p30"/>
          <p:cNvSpPr/>
          <p:nvPr/>
        </p:nvSpPr>
        <p:spPr>
          <a:xfrm rot="-5400000">
            <a:off x="-1184741" y="1143642"/>
            <a:ext cx="5143500" cy="2856216"/>
          </a:xfrm>
          <a:prstGeom prst="rect">
            <a:avLst/>
          </a:prstGeom>
          <a:gradFill>
            <a:gsLst>
              <a:gs pos="0">
                <a:srgbClr val="908269">
                  <a:alpha val="4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794" y="838139"/>
            <a:ext cx="5815173" cy="33028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92687" y="2951345"/>
            <a:ext cx="2588647" cy="118963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/>
            <a:r>
              <a:rPr lang="es-MX" dirty="0" smtClean="0">
                <a:solidFill>
                  <a:schemeClr val="bg1"/>
                </a:solidFill>
              </a:rPr>
              <a:t>“La idea de derechos humanos invoca un reino de justicia y moralidad que trasciende y es superior a países, culturas y religiones particulares.” </a:t>
            </a:r>
            <a:r>
              <a:rPr lang="es-MX" dirty="0">
                <a:solidFill>
                  <a:schemeClr val="bg1"/>
                </a:solidFill>
              </a:rPr>
              <a:t>(Kottac, 1974, pág. 42</a:t>
            </a:r>
            <a:r>
              <a:rPr lang="es-MX" dirty="0" smtClean="0">
                <a:solidFill>
                  <a:schemeClr val="bg1"/>
                </a:solidFill>
              </a:rPr>
              <a:t>)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0" name="Google Shape;13805;p36"/>
          <p:cNvSpPr txBox="1">
            <a:spLocks/>
          </p:cNvSpPr>
          <p:nvPr/>
        </p:nvSpPr>
        <p:spPr>
          <a:xfrm>
            <a:off x="3102794" y="4380755"/>
            <a:ext cx="5815173" cy="863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>
              <a:spcAft>
                <a:spcPts val="1600"/>
              </a:spcAft>
              <a:buClr>
                <a:srgbClr val="93A299"/>
              </a:buClr>
            </a:pPr>
            <a:r>
              <a:rPr lang="es-EC" sz="1000" b="1" dirty="0" smtClean="0">
                <a:solidFill>
                  <a:schemeClr val="tx1"/>
                </a:solidFill>
              </a:rPr>
              <a:t>Fuentes</a:t>
            </a:r>
            <a:r>
              <a:rPr lang="es-EC" sz="1000" dirty="0">
                <a:solidFill>
                  <a:schemeClr val="tx1"/>
                </a:solidFill>
              </a:rPr>
              <a:t>:</a:t>
            </a:r>
            <a:r>
              <a:rPr lang="es-EC" sz="1000" dirty="0" smtClean="0">
                <a:solidFill>
                  <a:schemeClr val="tx1"/>
                </a:solidFill>
              </a:rPr>
              <a:t> </a:t>
            </a:r>
            <a:br>
              <a:rPr lang="es-EC" sz="1000" dirty="0" smtClean="0">
                <a:solidFill>
                  <a:schemeClr val="tx1"/>
                </a:solidFill>
              </a:rPr>
            </a:br>
            <a:r>
              <a:rPr lang="es-EC" sz="1000" dirty="0" smtClean="0">
                <a:solidFill>
                  <a:schemeClr val="tx1"/>
                </a:solidFill>
              </a:rPr>
              <a:t>1. Wilson</a:t>
            </a:r>
            <a:r>
              <a:rPr lang="es-EC" sz="1000" dirty="0">
                <a:solidFill>
                  <a:schemeClr val="tx1"/>
                </a:solidFill>
              </a:rPr>
              <a:t>, R. (2012, 23 julio). </a:t>
            </a:r>
            <a:r>
              <a:rPr lang="es-EC" sz="1000" dirty="0" err="1">
                <a:solidFill>
                  <a:schemeClr val="tx1"/>
                </a:solidFill>
              </a:rPr>
              <a:t>Pencarrow</a:t>
            </a:r>
            <a:r>
              <a:rPr lang="es-EC" sz="1000" dirty="0">
                <a:solidFill>
                  <a:schemeClr val="tx1"/>
                </a:solidFill>
              </a:rPr>
              <a:t> </a:t>
            </a:r>
            <a:r>
              <a:rPr lang="es-EC" sz="1000" dirty="0" err="1">
                <a:solidFill>
                  <a:schemeClr val="tx1"/>
                </a:solidFill>
              </a:rPr>
              <a:t>Lighthouse</a:t>
            </a:r>
            <a:r>
              <a:rPr lang="es-EC" sz="1000" dirty="0">
                <a:solidFill>
                  <a:schemeClr val="tx1"/>
                </a:solidFill>
              </a:rPr>
              <a:t> [Fotografía]. </a:t>
            </a:r>
            <a:r>
              <a:rPr lang="es-EC" sz="1000" dirty="0" err="1">
                <a:solidFill>
                  <a:schemeClr val="tx1"/>
                </a:solidFill>
              </a:rPr>
              <a:t>Stuff</a:t>
            </a:r>
            <a:r>
              <a:rPr lang="es-EC" sz="1000" dirty="0">
                <a:solidFill>
                  <a:schemeClr val="tx1"/>
                </a:solidFill>
              </a:rPr>
              <a:t>. https://</a:t>
            </a:r>
            <a:r>
              <a:rPr lang="es-EC" sz="1000" dirty="0" smtClean="0">
                <a:solidFill>
                  <a:schemeClr val="tx1"/>
                </a:solidFill>
              </a:rPr>
              <a:t>pin.it/1O60Vhp</a:t>
            </a:r>
            <a:r>
              <a:rPr lang="es-EC" sz="1000" dirty="0">
                <a:solidFill>
                  <a:schemeClr val="tx1"/>
                </a:solidFill>
              </a:rPr>
              <a:t/>
            </a:r>
            <a:br>
              <a:rPr lang="es-EC" sz="1000" dirty="0">
                <a:solidFill>
                  <a:schemeClr val="tx1"/>
                </a:solidFill>
              </a:rPr>
            </a:br>
            <a:r>
              <a:rPr lang="es-EC" sz="1000" dirty="0" smtClean="0">
                <a:solidFill>
                  <a:schemeClr val="tx1"/>
                </a:solidFill>
              </a:rPr>
              <a:t>2. Naranjo</a:t>
            </a:r>
            <a:r>
              <a:rPr lang="es-EC" sz="1000" dirty="0">
                <a:solidFill>
                  <a:schemeClr val="tx1"/>
                </a:solidFill>
              </a:rPr>
              <a:t>, J. (2014, 20 febrero). Familia escapando de Vietnam [Fotografía]. </a:t>
            </a:r>
            <a:r>
              <a:rPr lang="es-EC" sz="1000" dirty="0" err="1">
                <a:solidFill>
                  <a:schemeClr val="tx1"/>
                </a:solidFill>
              </a:rPr>
              <a:t>LiveAuctioneers</a:t>
            </a:r>
            <a:r>
              <a:rPr lang="es-EC" sz="1000" dirty="0">
                <a:solidFill>
                  <a:schemeClr val="tx1"/>
                </a:solidFill>
              </a:rPr>
              <a:t>. https://pin.it/35Y4DNq</a:t>
            </a:r>
          </a:p>
        </p:txBody>
      </p:sp>
      <p:sp>
        <p:nvSpPr>
          <p:cNvPr id="7" name="Google Shape;206;p30"/>
          <p:cNvSpPr txBox="1">
            <a:spLocks/>
          </p:cNvSpPr>
          <p:nvPr/>
        </p:nvSpPr>
        <p:spPr>
          <a:xfrm>
            <a:off x="92686" y="636756"/>
            <a:ext cx="2588647" cy="118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 algn="just"/>
            <a:r>
              <a:rPr lang="es-ES" dirty="0" smtClean="0">
                <a:solidFill>
                  <a:schemeClr val="bg1"/>
                </a:solidFill>
              </a:rPr>
              <a:t>Las personas tienen derecho a vivir en un ambiente pacifico y digno donde puedan vivir tranquilos. </a:t>
            </a:r>
          </a:p>
          <a:p>
            <a:pPr marL="0" indent="0" algn="just"/>
            <a:endParaRPr lang="es-ES" dirty="0">
              <a:solidFill>
                <a:schemeClr val="bg1"/>
              </a:solidFill>
            </a:endParaRPr>
          </a:p>
          <a:p>
            <a:pPr marL="0" indent="0" algn="just"/>
            <a:r>
              <a:rPr lang="es-ES" dirty="0" smtClean="0">
                <a:solidFill>
                  <a:schemeClr val="bg1"/>
                </a:solidFill>
              </a:rPr>
              <a:t>Sin embargo las guerras y conflictos que se originan por diferencias culturales o religiosas suelen orillar a cientos de familias a dejarlo todo para emprender un largo viaje donde puedan tener una vida digna.</a:t>
            </a:r>
          </a:p>
        </p:txBody>
      </p:sp>
    </p:spTree>
    <p:extLst>
      <p:ext uri="{BB962C8B-B14F-4D97-AF65-F5344CB8AC3E}">
        <p14:creationId xmlns:p14="http://schemas.microsoft.com/office/powerpoint/2010/main" val="316062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 rot="-5400000">
            <a:off x="6349650" y="-671267"/>
            <a:ext cx="1057500" cy="310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 txBox="1">
            <a:spLocks noGrp="1"/>
          </p:cNvSpPr>
          <p:nvPr>
            <p:ph type="ctrTitle"/>
          </p:nvPr>
        </p:nvSpPr>
        <p:spPr>
          <a:xfrm>
            <a:off x="5337546" y="472462"/>
            <a:ext cx="3092904" cy="105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 smtClean="0">
                <a:solidFill>
                  <a:schemeClr val="lt1"/>
                </a:solidFill>
              </a:rPr>
              <a:t>Condena a las personas homosexuales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206" name="Google Shape;206;p30"/>
          <p:cNvSpPr txBox="1">
            <a:spLocks noGrp="1"/>
          </p:cNvSpPr>
          <p:nvPr>
            <p:ph type="subTitle" idx="1"/>
          </p:nvPr>
        </p:nvSpPr>
        <p:spPr>
          <a:xfrm>
            <a:off x="5473950" y="3670505"/>
            <a:ext cx="2956500" cy="12058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es-MX" dirty="0" smtClean="0"/>
              <a:t>Según Kottac: “Los derechos humanos (…) incluyen el derecho a hablar con libertad, a manifestar creencias religiosas sin persecución, a no ser asesinado, lastimado, esclavizado o encarcelado sin cargos, entre otros</a:t>
            </a:r>
            <a:r>
              <a:rPr lang="es-MX" dirty="0"/>
              <a:t>.” </a:t>
            </a:r>
            <a:r>
              <a:rPr lang="es-MX" dirty="0" smtClean="0"/>
              <a:t>(1974</a:t>
            </a:r>
            <a:r>
              <a:rPr lang="es-MX" dirty="0"/>
              <a:t>, pág. 42</a:t>
            </a:r>
            <a:r>
              <a:rPr lang="es-MX" dirty="0" smtClean="0"/>
              <a:t>). </a:t>
            </a:r>
            <a:endParaRPr lang="es-MX" dirty="0"/>
          </a:p>
          <a:p>
            <a:pPr marL="0" lvl="0" indent="0" algn="just"/>
            <a:endParaRPr lang="es-ES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7"/>
          <a:stretch/>
        </p:blipFill>
        <p:spPr>
          <a:xfrm>
            <a:off x="69735" y="1271587"/>
            <a:ext cx="5109015" cy="270507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ángulo 2"/>
          <p:cNvSpPr/>
          <p:nvPr/>
        </p:nvSpPr>
        <p:spPr>
          <a:xfrm>
            <a:off x="69735" y="407821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000" b="1" dirty="0">
                <a:solidFill>
                  <a:schemeClr val="tx1"/>
                </a:solidFill>
                <a:latin typeface="Catamaran Thin" panose="020B0604020202020204" charset="0"/>
                <a:cs typeface="Catamaran Thin" panose="020B0604020202020204" charset="0"/>
              </a:rPr>
              <a:t>Fuentes</a:t>
            </a:r>
            <a:r>
              <a:rPr lang="es-EC" sz="1000" b="1" dirty="0">
                <a:latin typeface="Catamaran Thin" panose="020B0604020202020204" charset="0"/>
                <a:cs typeface="Catamaran Thin" panose="020B0604020202020204" charset="0"/>
                <a:hlinkClick r:id="rId4"/>
              </a:rPr>
              <a:t>:</a:t>
            </a:r>
            <a:r>
              <a:rPr lang="es-EC" sz="1000" dirty="0">
                <a:solidFill>
                  <a:schemeClr val="tx1"/>
                </a:solidFill>
                <a:latin typeface="Catamaran Thin" panose="020B0604020202020204" charset="0"/>
                <a:cs typeface="Catamaran Thin" panose="020B0604020202020204" charset="0"/>
              </a:rPr>
              <a:t/>
            </a:r>
            <a:br>
              <a:rPr lang="es-EC" sz="1000" dirty="0">
                <a:solidFill>
                  <a:schemeClr val="tx1"/>
                </a:solidFill>
                <a:latin typeface="Catamaran Thin" panose="020B0604020202020204" charset="0"/>
                <a:cs typeface="Catamaran Thin" panose="020B0604020202020204" charset="0"/>
              </a:rPr>
            </a:br>
            <a:r>
              <a:rPr lang="es-EC" sz="1000" dirty="0">
                <a:solidFill>
                  <a:schemeClr val="tx1"/>
                </a:solidFill>
                <a:latin typeface="Catamaran Thin" panose="020B0604020202020204" charset="0"/>
                <a:cs typeface="Catamaran Thin" panose="020B0604020202020204" charset="0"/>
              </a:rPr>
              <a:t>1. </a:t>
            </a:r>
            <a:r>
              <a:rPr lang="es-EC" sz="1000" i="1" dirty="0">
                <a:latin typeface="Catamaran Thin" panose="020B0604020202020204" charset="0"/>
                <a:cs typeface="Catamaran Thin" panose="020B0604020202020204" charset="0"/>
              </a:rPr>
              <a:t>Pareja gay</a:t>
            </a:r>
            <a:r>
              <a:rPr lang="es-EC" sz="1000" dirty="0">
                <a:latin typeface="Catamaran Thin" panose="020B0604020202020204" charset="0"/>
                <a:cs typeface="Catamaran Thin" panose="020B0604020202020204" charset="0"/>
              </a:rPr>
              <a:t>. (s. f.). [Fotografía]. https://</a:t>
            </a:r>
            <a:r>
              <a:rPr lang="es-EC" sz="1000" dirty="0" smtClean="0">
                <a:latin typeface="Catamaran Thin" panose="020B0604020202020204" charset="0"/>
                <a:cs typeface="Catamaran Thin" panose="020B0604020202020204" charset="0"/>
              </a:rPr>
              <a:t>lh3.googleusercontent.com/proxy/lxktbqOA_PSbwhlvwQeFUmO8mnwDglXfMIdSCz9S1MaSBcaQMMBHLqeBkjN</a:t>
            </a:r>
            <a:r>
              <a:rPr lang="es-EC" sz="1000" dirty="0">
                <a:solidFill>
                  <a:schemeClr val="tx1"/>
                </a:solidFill>
                <a:latin typeface="Catamaran Thin" panose="020B0604020202020204" charset="0"/>
                <a:cs typeface="Catamaran Thin" panose="020B0604020202020204" charset="0"/>
              </a:rPr>
              <a:t/>
            </a:r>
            <a:br>
              <a:rPr lang="es-EC" sz="1000" dirty="0">
                <a:solidFill>
                  <a:schemeClr val="tx1"/>
                </a:solidFill>
                <a:latin typeface="Catamaran Thin" panose="020B0604020202020204" charset="0"/>
                <a:cs typeface="Catamaran Thin" panose="020B0604020202020204" charset="0"/>
              </a:rPr>
            </a:br>
            <a:r>
              <a:rPr lang="es-EC" sz="1000" dirty="0">
                <a:solidFill>
                  <a:schemeClr val="tx1"/>
                </a:solidFill>
                <a:latin typeface="Catamaran Thin" panose="020B0604020202020204" charset="0"/>
                <a:cs typeface="Catamaran Thin" panose="020B0604020202020204" charset="0"/>
              </a:rPr>
              <a:t>2. </a:t>
            </a:r>
            <a:r>
              <a:rPr lang="es-EC" sz="1000" i="1" dirty="0" err="1">
                <a:latin typeface="Catamaran Thin" panose="020B0604020202020204" charset="0"/>
                <a:cs typeface="Catamaran Thin" panose="020B0604020202020204" charset="0"/>
              </a:rPr>
              <a:t>Gays</a:t>
            </a:r>
            <a:r>
              <a:rPr lang="es-EC" sz="1000" i="1" dirty="0">
                <a:latin typeface="Catamaran Thin" panose="020B0604020202020204" charset="0"/>
                <a:cs typeface="Catamaran Thin" panose="020B0604020202020204" charset="0"/>
              </a:rPr>
              <a:t> condenados</a:t>
            </a:r>
            <a:r>
              <a:rPr lang="es-EC" sz="1000" dirty="0">
                <a:latin typeface="Catamaran Thin" panose="020B0604020202020204" charset="0"/>
                <a:cs typeface="Catamaran Thin" panose="020B0604020202020204" charset="0"/>
              </a:rPr>
              <a:t>. (2019, junio). [Fotografía]. https://overdoso.com.br/wp-content/uploads/2019/06/Protesto-Homofobia-Ira-Berlim.png</a:t>
            </a:r>
          </a:p>
        </p:txBody>
      </p:sp>
      <p:sp>
        <p:nvSpPr>
          <p:cNvPr id="9" name="Google Shape;206;p30"/>
          <p:cNvSpPr txBox="1">
            <a:spLocks/>
          </p:cNvSpPr>
          <p:nvPr/>
        </p:nvSpPr>
        <p:spPr>
          <a:xfrm>
            <a:off x="5473950" y="1650391"/>
            <a:ext cx="2956500" cy="120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Thin"/>
              <a:buNone/>
              <a:defRPr sz="12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 algn="just"/>
            <a:r>
              <a:rPr lang="es-MX" dirty="0" smtClean="0"/>
              <a:t>En países conservadores donde las políticas antiguas y la religión tienen peso sobre la ley, varias personas son juzgadas y asesinadas como “castigo” por querer vivir una vida libre.</a:t>
            </a:r>
          </a:p>
          <a:p>
            <a:pPr marL="0" indent="0" algn="just"/>
            <a:endParaRPr lang="es-MX" dirty="0"/>
          </a:p>
          <a:p>
            <a:pPr marL="0" indent="0" algn="just"/>
            <a:r>
              <a:rPr lang="es-MX" dirty="0" smtClean="0"/>
              <a:t>Todos tenemos derecho a amar a quien queramos, independientemente de su genero, sin tener miedo al juicio.</a:t>
            </a:r>
          </a:p>
          <a:p>
            <a:pPr marL="0" indent="0" algn="just"/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747850970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1242</Words>
  <Application>Microsoft Office PowerPoint</Application>
  <PresentationFormat>Presentación en pantalla (16:9)</PresentationFormat>
  <Paragraphs>85</Paragraphs>
  <Slides>21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Arial</vt:lpstr>
      <vt:lpstr>Times New Roman</vt:lpstr>
      <vt:lpstr>Fira Sans Extra Condensed</vt:lpstr>
      <vt:lpstr>Calibri</vt:lpstr>
      <vt:lpstr>Roboto</vt:lpstr>
      <vt:lpstr>Livvic</vt:lpstr>
      <vt:lpstr>Catamaran Thin</vt:lpstr>
      <vt:lpstr>Engineering Project Proposal by Slidesgo</vt:lpstr>
      <vt:lpstr>DESIGUALDAD Y DERECHOS HUMANOS</vt:lpstr>
      <vt:lpstr>“La paz solo puede durar cuando se respetan los derechos humanos, cuando las personas tienen que comer y cuando los individuos y las naciones son libres”</vt:lpstr>
      <vt:lpstr>Presentación de PowerPoint</vt:lpstr>
      <vt:lpstr>DEFINICIONES</vt:lpstr>
      <vt:lpstr>¿Esto es amor?</vt:lpstr>
      <vt:lpstr>Presentación de PowerPoint</vt:lpstr>
      <vt:lpstr>De  la educación a la guerra</vt:lpstr>
      <vt:lpstr>La guerra nos quita todo</vt:lpstr>
      <vt:lpstr>Condena a las personas homosexuales</vt:lpstr>
      <vt:lpstr>Presentación de PowerPoint</vt:lpstr>
      <vt:lpstr>Cosechas lo que siembras</vt:lpstr>
      <vt:lpstr>Presentación de PowerPoint</vt:lpstr>
      <vt:lpstr>Todo esta bien</vt:lpstr>
      <vt:lpstr>Presentación de PowerPoint</vt:lpstr>
      <vt:lpstr>La dualidad de la sociedad</vt:lpstr>
      <vt:lpstr>Presentación de PowerPoint</vt:lpstr>
      <vt:lpstr>Presentación de PowerPoint</vt:lpstr>
      <vt:lpstr>Presentación de PowerPoint</vt:lpstr>
      <vt:lpstr>Presentación de PowerPoint</vt:lpstr>
      <vt:lpstr>BIBLIOGRAFÍA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MULTICULTURALIDAD Y DERECHOS HUMANOS</dc:title>
  <dc:creator>Mayri</dc:creator>
  <cp:lastModifiedBy>Comunicación Digital</cp:lastModifiedBy>
  <cp:revision>43</cp:revision>
  <dcterms:modified xsi:type="dcterms:W3CDTF">2021-02-02T18:06:33Z</dcterms:modified>
</cp:coreProperties>
</file>