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  <p:sldId id="264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C56-8108-4701-B986-B92B81FD792E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B70-7919-455D-BA45-1E3C5774D70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29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C56-8108-4701-B986-B92B81FD792E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B70-7919-455D-BA45-1E3C5774D70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042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C56-8108-4701-B986-B92B81FD792E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B70-7919-455D-BA45-1E3C5774D70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093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C56-8108-4701-B986-B92B81FD792E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B70-7919-455D-BA45-1E3C5774D70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666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C56-8108-4701-B986-B92B81FD792E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B70-7919-455D-BA45-1E3C5774D70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331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C56-8108-4701-B986-B92B81FD792E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B70-7919-455D-BA45-1E3C5774D70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555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C56-8108-4701-B986-B92B81FD792E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B70-7919-455D-BA45-1E3C5774D70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438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C56-8108-4701-B986-B92B81FD792E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B70-7919-455D-BA45-1E3C5774D70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614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C56-8108-4701-B986-B92B81FD792E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B70-7919-455D-BA45-1E3C5774D70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473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C56-8108-4701-B986-B92B81FD792E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B70-7919-455D-BA45-1E3C5774D70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998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C56-8108-4701-B986-B92B81FD792E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6B70-7919-455D-BA45-1E3C5774D70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537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EC56-8108-4701-B986-B92B81FD792E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16B70-7919-455D-BA45-1E3C5774D70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23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turas Fondos Para Diapositivas Tumblr - Novocom.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51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871990" y="335845"/>
            <a:ext cx="6297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9525">
                  <a:solidFill>
                    <a:schemeClr val="bg1"/>
                  </a:solidFill>
                  <a:prstDash val="sysDash"/>
                </a:ln>
                <a:noFill/>
                <a:latin typeface="Keep on Truckin" panose="00000400000000000000"/>
              </a:rPr>
              <a:t>Comunicación </a:t>
            </a:r>
            <a:r>
              <a:rPr lang="es-ES" sz="3600" dirty="0" smtClean="0">
                <a:ln w="9525">
                  <a:solidFill>
                    <a:schemeClr val="bg1"/>
                  </a:solidFill>
                  <a:prstDash val="sysDash"/>
                </a:ln>
                <a:noFill/>
                <a:latin typeface="Keep on Truckin" panose="00000400000000000000"/>
              </a:rPr>
              <a:t>Cultura e Interculturalidad </a:t>
            </a:r>
          </a:p>
          <a:p>
            <a:pPr algn="ctr"/>
            <a:endParaRPr lang="es-ES" sz="3600" dirty="0" smtClean="0">
              <a:ln w="9525">
                <a:solidFill>
                  <a:schemeClr val="bg1"/>
                </a:solidFill>
                <a:prstDash val="sysDash"/>
              </a:ln>
              <a:noFill/>
              <a:latin typeface="Keep on Truckin" panose="00000400000000000000"/>
            </a:endParaRPr>
          </a:p>
          <a:p>
            <a:pPr algn="ctr"/>
            <a:endParaRPr lang="es-ES" sz="3600">
              <a:ln w="9525">
                <a:solidFill>
                  <a:schemeClr val="bg1"/>
                </a:solidFill>
                <a:prstDash val="sysDash"/>
              </a:ln>
              <a:noFill/>
              <a:latin typeface="Keep on Truckin" panose="00000400000000000000"/>
            </a:endParaRPr>
          </a:p>
          <a:p>
            <a:pPr algn="ctr"/>
            <a:r>
              <a:rPr lang="es-ES" sz="3600" smtClean="0">
                <a:ln w="9525">
                  <a:solidFill>
                    <a:schemeClr val="bg1"/>
                  </a:solidFill>
                  <a:prstDash val="sysDash"/>
                </a:ln>
                <a:noFill/>
                <a:latin typeface="Keep on Truckin" panose="00000400000000000000"/>
              </a:rPr>
              <a:t> </a:t>
            </a:r>
            <a:endParaRPr lang="es-ES" sz="3600" dirty="0" smtClean="0">
              <a:ln w="9525">
                <a:solidFill>
                  <a:schemeClr val="bg1"/>
                </a:solidFill>
                <a:prstDash val="sysDash"/>
              </a:ln>
              <a:noFill/>
              <a:latin typeface="Keep on Truckin" panose="00000400000000000000"/>
            </a:endParaRPr>
          </a:p>
          <a:p>
            <a:pPr algn="ctr"/>
            <a:r>
              <a:rPr lang="es-ES" sz="3600" dirty="0" smtClean="0">
                <a:ln w="9525">
                  <a:solidFill>
                    <a:schemeClr val="bg1"/>
                  </a:solidFill>
                  <a:prstDash val="sysDash"/>
                </a:ln>
                <a:noFill/>
                <a:latin typeface="Keep on Truckin" panose="00000400000000000000"/>
              </a:rPr>
              <a:t>Edwin Díaz             Mishell Sevilla</a:t>
            </a:r>
          </a:p>
          <a:p>
            <a:pPr algn="ctr"/>
            <a:r>
              <a:rPr lang="es-ES" sz="3600" dirty="0" smtClean="0">
                <a:ln w="9525">
                  <a:solidFill>
                    <a:schemeClr val="bg1"/>
                  </a:solidFill>
                  <a:prstDash val="sysDash"/>
                </a:ln>
                <a:noFill/>
                <a:latin typeface="Keep on Truckin" panose="00000400000000000000"/>
              </a:rPr>
              <a:t>Karen Changoluisa   </a:t>
            </a:r>
            <a:endParaRPr lang="es-ES" sz="3600" dirty="0">
              <a:ln w="9525">
                <a:solidFill>
                  <a:schemeClr val="bg1"/>
                </a:solidFill>
                <a:prstDash val="sysDash"/>
              </a:ln>
              <a:noFill/>
              <a:latin typeface="Keep on Truckin" panose="00000400000000000000"/>
            </a:endParaRPr>
          </a:p>
        </p:txBody>
      </p:sp>
      <p:pic>
        <p:nvPicPr>
          <p:cNvPr id="1030" name="Picture 6" descr="apuntes nestor | Overlays tumblr, Good notes, Aesthetic sti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9754">
            <a:off x="-268794" y="381646"/>
            <a:ext cx="3630954" cy="34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puntes nestor | Overlays tumblr, Good notes, Aesthetic sti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1545">
            <a:off x="8116237" y="3162726"/>
            <a:ext cx="3630954" cy="34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6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ipped paper note template vector | premium image by rawpixel.com /  marinemynt #ripped paper Download pr… | Modelos de notas, Papel de notas,  Moldura para inst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74" y="0"/>
            <a:ext cx="12251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36" y="0"/>
            <a:ext cx="6286053" cy="352302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16278" y="4121240"/>
            <a:ext cx="70318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Uno de los aspectos de </a:t>
            </a:r>
            <a:r>
              <a:rPr lang="es-EC" b="1" dirty="0" smtClean="0"/>
              <a:t>Babero</a:t>
            </a:r>
            <a:r>
              <a:rPr lang="es-EC" dirty="0" smtClean="0"/>
              <a:t> es la Popularización  de lo religioso ,la iglesia  busca la difusión de dar un mensaje </a:t>
            </a:r>
            <a:r>
              <a:rPr lang="es-MX" dirty="0">
                <a:cs typeface="Times New Roman" panose="02020603050405020304" pitchFamily="18" charset="0"/>
              </a:rPr>
              <a:t>aprovechando el arte barroco expresado por imágenes que acercan la vida de los santos a las personas utilizando el milagro y la creencia como parte del proceso</a:t>
            </a:r>
            <a:r>
              <a:rPr lang="es-MX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es-MX" b="1" dirty="0" smtClean="0">
                <a:cs typeface="Times New Roman" panose="02020603050405020304" pitchFamily="18" charset="0"/>
              </a:rPr>
              <a:t>Interculturalidad</a:t>
            </a:r>
            <a:r>
              <a:rPr lang="es-MX" dirty="0" smtClean="0">
                <a:cs typeface="Times New Roman" panose="02020603050405020304" pitchFamily="18" charset="0"/>
              </a:rPr>
              <a:t> : </a:t>
            </a:r>
            <a:r>
              <a:rPr lang="es-MX" dirty="0">
                <a:cs typeface="Times New Roman" panose="02020603050405020304" pitchFamily="18" charset="0"/>
              </a:rPr>
              <a:t>S</a:t>
            </a:r>
            <a:r>
              <a:rPr lang="es-MX" dirty="0" smtClean="0">
                <a:cs typeface="Times New Roman" panose="02020603050405020304" pitchFamily="18" charset="0"/>
              </a:rPr>
              <a:t>e puede observar en la imagen la integración  de grupos nativos en la iglesia.</a:t>
            </a:r>
          </a:p>
          <a:p>
            <a:r>
              <a:rPr lang="es-MX" b="1" dirty="0" smtClean="0">
                <a:cs typeface="Times New Roman" panose="02020603050405020304" pitchFamily="18" charset="0"/>
              </a:rPr>
              <a:t>Aculturación</a:t>
            </a:r>
            <a:r>
              <a:rPr lang="es-MX" dirty="0" smtClean="0">
                <a:cs typeface="Times New Roman" panose="02020603050405020304" pitchFamily="18" charset="0"/>
              </a:rPr>
              <a:t>: En esta imagen un grupo cultural usa gafas que no son parte de su vestimenta  entonces integran algo que no es proveniente de su cultura.   </a:t>
            </a:r>
            <a:endParaRPr lang="es-EC" b="1" dirty="0"/>
          </a:p>
        </p:txBody>
      </p:sp>
      <p:pic>
        <p:nvPicPr>
          <p:cNvPr id="5" name="Picture 6" descr="Línea quebrada scribble | Icon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2186">
            <a:off x="497137" y="621704"/>
            <a:ext cx="2623542" cy="28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ínea quebrada scribble | Icon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69272">
            <a:off x="9465035" y="3568518"/>
            <a:ext cx="2233941" cy="24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752428" y="3441600"/>
            <a:ext cx="4829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>
                <a:solidFill>
                  <a:schemeClr val="bg1">
                    <a:lumMod val="50000"/>
                  </a:schemeClr>
                </a:solidFill>
              </a:rPr>
              <a:t>Kramatschek, C. (2019, 31 enero). 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Deuts</a:t>
            </a:r>
            <a:endParaRPr lang="es-EC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7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91" y="0"/>
            <a:ext cx="5924282" cy="424875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88651" y="4734342"/>
            <a:ext cx="79076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Para </a:t>
            </a:r>
            <a:r>
              <a:rPr lang="es-EC" b="1" dirty="0" smtClean="0"/>
              <a:t>Walsh </a:t>
            </a:r>
            <a:r>
              <a:rPr lang="es-EC" dirty="0" smtClean="0"/>
              <a:t>siempre </a:t>
            </a:r>
            <a:r>
              <a:rPr lang="es-EC" dirty="0"/>
              <a:t>ha existido el contacto y la relación entre los pueblos indígenas y </a:t>
            </a:r>
            <a:r>
              <a:rPr lang="es-EC" dirty="0" smtClean="0"/>
              <a:t>afro descendientes, </a:t>
            </a:r>
            <a:r>
              <a:rPr lang="es-EC" dirty="0"/>
              <a:t>por ejemplo, y la sociedad blanco-mestiza criolla, evidencia de lo cual se puede observar en el mismo </a:t>
            </a:r>
            <a:r>
              <a:rPr lang="es-EC" dirty="0" smtClean="0"/>
              <a:t>mestizaje.</a:t>
            </a:r>
          </a:p>
          <a:p>
            <a:r>
              <a:rPr lang="es-EC" b="1" dirty="0" smtClean="0"/>
              <a:t>Aculturación</a:t>
            </a:r>
            <a:r>
              <a:rPr lang="es-EC" dirty="0" smtClean="0"/>
              <a:t>:  La henna tiene una proveniencia Árabe pero las sociedades lo han adaptado por pura moda.</a:t>
            </a:r>
          </a:p>
          <a:p>
            <a:r>
              <a:rPr lang="es-EC" b="1" dirty="0" smtClean="0"/>
              <a:t>Interculturalidad</a:t>
            </a:r>
            <a:r>
              <a:rPr lang="es-EC" dirty="0" smtClean="0"/>
              <a:t>: Se observa </a:t>
            </a:r>
            <a:r>
              <a:rPr lang="es-EC" dirty="0"/>
              <a:t> relaciones de intercambio y comunicación igualitarias entre grupos culturales que </a:t>
            </a:r>
            <a:r>
              <a:rPr lang="es-EC" dirty="0" smtClean="0"/>
              <a:t>diferentes.</a:t>
            </a: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5" name="Picture 2" descr="Flecha Espiral PNG transparente - Stic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12828">
            <a:off x="395536" y="1867835"/>
            <a:ext cx="3064941" cy="23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echa Espiral PNG transparente - Stic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4817">
            <a:off x="9180572" y="2130611"/>
            <a:ext cx="3064941" cy="25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355535" y="4183085"/>
            <a:ext cx="5561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>
                <a:solidFill>
                  <a:schemeClr val="bg1">
                    <a:lumMod val="50000"/>
                  </a:schemeClr>
                </a:solidFill>
              </a:rPr>
              <a:t>Interculturalidad. (2016, 4 abril). </a:t>
            </a:r>
            <a:r>
              <a:rPr lang="es-ES" sz="1600" i="1" dirty="0" smtClean="0">
                <a:solidFill>
                  <a:schemeClr val="bg1">
                    <a:lumMod val="50000"/>
                  </a:schemeClr>
                </a:solidFill>
              </a:rPr>
              <a:t>[Fotografía]. </a:t>
            </a:r>
            <a:r>
              <a:rPr lang="es-ES" sz="1600" i="1" dirty="0">
                <a:solidFill>
                  <a:schemeClr val="bg1">
                    <a:lumMod val="50000"/>
                  </a:schemeClr>
                </a:solidFill>
              </a:rPr>
              <a:t>Frepik. </a:t>
            </a:r>
          </a:p>
        </p:txBody>
      </p:sp>
    </p:spTree>
    <p:extLst>
      <p:ext uri="{BB962C8B-B14F-4D97-AF65-F5344CB8AC3E}">
        <p14:creationId xmlns:p14="http://schemas.microsoft.com/office/powerpoint/2010/main" val="412683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/>
          <a:stretch/>
        </p:blipFill>
        <p:spPr>
          <a:xfrm rot="16200000">
            <a:off x="2667000" y="-2667001"/>
            <a:ext cx="6858000" cy="1219200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75" y="541715"/>
            <a:ext cx="7070501" cy="36052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2205952" y="4530250"/>
            <a:ext cx="80235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Esta imagen nos hace referencia a lo que </a:t>
            </a:r>
            <a:r>
              <a:rPr lang="es-ES" dirty="0" smtClean="0"/>
              <a:t>Catherine Walsh nos habla sobre  </a:t>
            </a:r>
            <a:r>
              <a:rPr lang="es-EC" dirty="0"/>
              <a:t> como la posibilidad de </a:t>
            </a:r>
            <a:r>
              <a:rPr lang="es-EC" dirty="0" smtClean="0"/>
              <a:t>interacción  </a:t>
            </a:r>
            <a:r>
              <a:rPr lang="es-EC" dirty="0"/>
              <a:t>entre las culturas. </a:t>
            </a:r>
            <a:endParaRPr lang="es-EC" dirty="0" smtClean="0"/>
          </a:p>
          <a:p>
            <a:r>
              <a:rPr lang="es-EC" b="1" dirty="0" smtClean="0"/>
              <a:t>Interculturalidad</a:t>
            </a:r>
            <a:r>
              <a:rPr lang="es-EC" dirty="0"/>
              <a:t>: El deporte convierte en espacios de interacción étnica donde permite relacionarse entre personas de diferentes procedencias étnicas de tal forma que intercambian diferentes costumbres y </a:t>
            </a:r>
            <a:r>
              <a:rPr lang="es-EC" dirty="0" smtClean="0"/>
              <a:t>tradiciones.</a:t>
            </a:r>
            <a:endParaRPr lang="es-ES" dirty="0"/>
          </a:p>
          <a:p>
            <a:r>
              <a:rPr lang="es-EC" dirty="0"/>
              <a:t> </a:t>
            </a:r>
            <a:r>
              <a:rPr lang="es-EC" b="1" dirty="0" smtClean="0"/>
              <a:t>Aculturación</a:t>
            </a:r>
            <a:r>
              <a:rPr lang="es-EC" b="1" dirty="0"/>
              <a:t>: </a:t>
            </a:r>
            <a:r>
              <a:rPr lang="es-EC" dirty="0"/>
              <a:t>tras el paso del tiempo del espacio y del lugar nos permite conocer la capacidad del humano de </a:t>
            </a:r>
            <a:r>
              <a:rPr lang="es-EC" dirty="0" smtClean="0"/>
              <a:t>adaptarse  </a:t>
            </a:r>
            <a:r>
              <a:rPr lang="es-EC" dirty="0"/>
              <a:t>e interactuar con diferentes formas de vivir, obviando su razón propia. </a:t>
            </a:r>
            <a:endParaRPr lang="es-ES" dirty="0"/>
          </a:p>
          <a:p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8" b="97500" l="455" r="99659">
                        <a14:foregroundMark x1="36705" y1="53409" x2="36705" y2="53409"/>
                        <a14:foregroundMark x1="65455" y1="26364" x2="65455" y2="26364"/>
                        <a14:foregroundMark x1="5795" y1="84545" x2="5795" y2="84545"/>
                        <a14:foregroundMark x1="94545" y1="27045" x2="94545" y2="2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6267" flipV="1">
            <a:off x="-95777" y="445126"/>
            <a:ext cx="2435160" cy="13790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8" b="97500" l="455" r="99659">
                        <a14:foregroundMark x1="36705" y1="53409" x2="36705" y2="53409"/>
                        <a14:foregroundMark x1="65455" y1="26364" x2="65455" y2="26364"/>
                        <a14:foregroundMark x1="5795" y1="84545" x2="5795" y2="84545"/>
                        <a14:foregroundMark x1="94545" y1="27045" x2="94545" y2="2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2015" flipV="1">
            <a:off x="9993165" y="2958321"/>
            <a:ext cx="2435160" cy="137902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355776" y="4091118"/>
            <a:ext cx="410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bg1">
                    <a:lumMod val="50000"/>
                  </a:schemeClr>
                </a:solidFill>
              </a:rPr>
              <a:t>(gubernamental, </a:t>
            </a:r>
            <a:r>
              <a:rPr lang="es-ES" i="1" dirty="0" smtClean="0">
                <a:solidFill>
                  <a:schemeClr val="bg1">
                    <a:lumMod val="50000"/>
                  </a:schemeClr>
                </a:solidFill>
              </a:rPr>
              <a:t>2019)</a:t>
            </a:r>
            <a:endParaRPr lang="es-EC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ipped paper note template vector | premium image by rawpixel.com /  marinemynt #ripped paper Download pr… | Modelos de notas, Papel de notas,  Moldura para inst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74" y="0"/>
            <a:ext cx="12251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55" y="149315"/>
            <a:ext cx="7205216" cy="370146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725352" y="4200229"/>
            <a:ext cx="9375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En esta imagen podemos observar la Interculturalidad y la Aculturación contrastados, según </a:t>
            </a:r>
            <a:r>
              <a:rPr lang="es-EC" b="1" dirty="0" smtClean="0"/>
              <a:t>Barbero</a:t>
            </a:r>
            <a:r>
              <a:rPr lang="es-EC" dirty="0" smtClean="0"/>
              <a:t> </a:t>
            </a:r>
            <a:r>
              <a:rPr lang="es-MX" dirty="0" smtClean="0">
                <a:cs typeface="Times New Roman" panose="02020603050405020304" pitchFamily="18" charset="0"/>
              </a:rPr>
              <a:t>la </a:t>
            </a:r>
            <a:r>
              <a:rPr lang="es-MX" dirty="0">
                <a:cs typeface="Times New Roman" panose="02020603050405020304" pitchFamily="18" charset="0"/>
              </a:rPr>
              <a:t>fiesta renueva la cotidianidad se convierte en una válvula de escape de los problemas mediante los rituales económicos. </a:t>
            </a:r>
            <a:endParaRPr lang="es-EC" dirty="0" smtClean="0"/>
          </a:p>
          <a:p>
            <a:r>
              <a:rPr lang="es-EC" b="1" dirty="0" smtClean="0"/>
              <a:t>Interculturalidad</a:t>
            </a:r>
            <a:r>
              <a:rPr lang="es-EC" dirty="0" smtClean="0"/>
              <a:t>: Es un marco de igualdad y respeto y entre tantos ejemplos podemos  encontrar </a:t>
            </a:r>
          </a:p>
          <a:p>
            <a:r>
              <a:rPr lang="es-EC" dirty="0" smtClean="0"/>
              <a:t>las costumbres como  los ‘’carnavales’’  que es una expresión de culturas y la puede disfrutar cualquier tipo de personas o sociedades.</a:t>
            </a:r>
          </a:p>
          <a:p>
            <a:r>
              <a:rPr lang="es-EC" b="1" dirty="0" smtClean="0"/>
              <a:t> Aculturación: </a:t>
            </a:r>
            <a:r>
              <a:rPr lang="es-EC" dirty="0" smtClean="0"/>
              <a:t>Aquí en la imagen podemos observar la emigración de  una sociedad ya que esto es un proceso de adaptación a una nueva cultura lenguaje o creencias. </a:t>
            </a:r>
            <a:endParaRPr lang="es-EC" b="1" dirty="0"/>
          </a:p>
        </p:txBody>
      </p:sp>
      <p:pic>
        <p:nvPicPr>
          <p:cNvPr id="5" name="Picture 6" descr="Línea quebrada scribble | Icon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4046">
            <a:off x="501163" y="530221"/>
            <a:ext cx="2096053" cy="250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ínea quebrada scribble | Icon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2842">
            <a:off x="10201194" y="2823973"/>
            <a:ext cx="2096053" cy="250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158836" y="3765471"/>
            <a:ext cx="765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 smtClean="0">
                <a:solidFill>
                  <a:schemeClr val="bg1">
                    <a:lumMod val="50000"/>
                  </a:schemeClr>
                </a:solidFill>
              </a:rPr>
              <a:t>Díaz, </a:t>
            </a:r>
            <a:r>
              <a:rPr lang="es-EC" i="1" dirty="0">
                <a:solidFill>
                  <a:schemeClr val="bg1">
                    <a:lumMod val="50000"/>
                  </a:schemeClr>
                </a:solidFill>
              </a:rPr>
              <a:t>R. (2020, 16 febrero</a:t>
            </a:r>
            <a:r>
              <a:rPr lang="es-EC" i="1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es-EC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/>
          <a:stretch/>
        </p:blipFill>
        <p:spPr>
          <a:xfrm rot="16200000">
            <a:off x="2667000" y="-2667001"/>
            <a:ext cx="6858000" cy="12192000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23" y="34438"/>
            <a:ext cx="6282742" cy="3684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2612263" y="4078405"/>
            <a:ext cx="69674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 </a:t>
            </a:r>
            <a:r>
              <a:rPr lang="es-EC" dirty="0" smtClean="0"/>
              <a:t>Según </a:t>
            </a:r>
            <a:r>
              <a:rPr lang="es-ES" dirty="0"/>
              <a:t>Catherine Walsh </a:t>
            </a:r>
            <a:r>
              <a:rPr lang="es-ES" dirty="0" smtClean="0"/>
              <a:t> las luchas históricas de los indígenas intentan hacer un proyecto cultural para evitar la modernidad y el cambio en su cultura mientras pasa el tiempo .</a:t>
            </a:r>
            <a:endParaRPr lang="es-EC" b="1" dirty="0"/>
          </a:p>
          <a:p>
            <a:pPr lvl="0"/>
            <a:r>
              <a:rPr lang="es-EC" b="1" dirty="0" smtClean="0"/>
              <a:t>Interculturalidad</a:t>
            </a:r>
            <a:r>
              <a:rPr lang="es-EC" dirty="0"/>
              <a:t>: costumbre e historias de un pueblo que permiten enaltecer lazos culturales por medio de la danza puesto, que es, uno de los modos de expresión mas motivadores y generador de intercambios culturales.</a:t>
            </a:r>
            <a:endParaRPr lang="es-ES" dirty="0"/>
          </a:p>
          <a:p>
            <a:pPr lvl="0"/>
            <a:r>
              <a:rPr lang="es-EC" b="1" dirty="0"/>
              <a:t>Aculturación</a:t>
            </a:r>
            <a:r>
              <a:rPr lang="es-EC" dirty="0"/>
              <a:t>: la modernización de los pueblos con el pasar del tiempo ha permitido la modificación de la identidad propia de cada cultura.</a:t>
            </a:r>
            <a:endParaRPr lang="es-ES" dirty="0"/>
          </a:p>
          <a:p>
            <a:r>
              <a:rPr lang="es-EC" dirty="0"/>
              <a:t>  </a:t>
            </a:r>
            <a:endParaRPr lang="es-ES" dirty="0"/>
          </a:p>
          <a:p>
            <a:r>
              <a:rPr lang="es-EC" dirty="0"/>
              <a:t> </a:t>
            </a:r>
            <a:endParaRPr lang="es-ES" dirty="0"/>
          </a:p>
          <a:p>
            <a:endParaRPr lang="es-EC" dirty="0"/>
          </a:p>
        </p:txBody>
      </p:sp>
      <p:pic>
        <p:nvPicPr>
          <p:cNvPr id="4098" name="Picture 2" descr="Flecha Espiral PNG transparente - Stic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12828">
            <a:off x="228112" y="2095817"/>
            <a:ext cx="3064941" cy="23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echa Espiral PNG transparente - Stic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2792" flipV="1">
            <a:off x="8613914" y="2044157"/>
            <a:ext cx="2763694" cy="271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285480" y="3667709"/>
            <a:ext cx="306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bg1">
                    <a:lumMod val="50000"/>
                  </a:schemeClr>
                </a:solidFill>
              </a:rPr>
              <a:t>(Bellver, 2012)</a:t>
            </a:r>
            <a:endParaRPr lang="es-EC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/>
          <a:stretch/>
        </p:blipFill>
        <p:spPr>
          <a:xfrm rot="16200000">
            <a:off x="2667000" y="-2667001"/>
            <a:ext cx="6858000" cy="12192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14917" y="0"/>
            <a:ext cx="6362164" cy="380554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34990" y="4339483"/>
            <a:ext cx="71220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Como a Catherine Walsh </a:t>
            </a:r>
            <a:r>
              <a:rPr lang="es-EC" dirty="0"/>
              <a:t>la interculturalidad ha significado una lucha en la que han estado en permanente disputa asuntos como identificación </a:t>
            </a:r>
            <a:r>
              <a:rPr lang="es-EC" dirty="0" smtClean="0"/>
              <a:t>cultural. Aquí en esta imagen podemos observar la  </a:t>
            </a:r>
            <a:r>
              <a:rPr lang="es-EC" b="1" dirty="0" smtClean="0"/>
              <a:t>interculturalidad</a:t>
            </a:r>
            <a:r>
              <a:rPr lang="es-EC" dirty="0" smtClean="0"/>
              <a:t> entre personas que muestran pertenecer a culturas diferentes, que abarca a la vez una vestimenta, diálogos y  costumbres totalmente diferentes, y no se permite que ninguna este por encima de otra si no que las dos son favorecidas de igual manera.</a:t>
            </a:r>
            <a:endParaRPr lang="es-EC" dirty="0"/>
          </a:p>
        </p:txBody>
      </p:sp>
      <p:pic>
        <p:nvPicPr>
          <p:cNvPr id="3078" name="Picture 6" descr="Línea quebrada scribble | Icon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4046">
            <a:off x="30158" y="-80688"/>
            <a:ext cx="3266114" cy="357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760632" y="3726557"/>
            <a:ext cx="5628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solidFill>
                  <a:schemeClr val="bg1">
                    <a:lumMod val="50000"/>
                  </a:schemeClr>
                </a:solidFill>
              </a:rPr>
              <a:t>(Ibarra, Johanna _2020)      </a:t>
            </a:r>
            <a:r>
              <a:rPr lang="it-IT" sz="1600" i="1" dirty="0" smtClean="0">
                <a:solidFill>
                  <a:schemeClr val="bg1">
                    <a:lumMod val="50000"/>
                  </a:schemeClr>
                </a:solidFill>
              </a:rPr>
              <a:t>(Palestina,Faccilongo_2018</a:t>
            </a:r>
            <a:r>
              <a:rPr lang="it-IT" sz="16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s-EC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ipped paper note template vector | premium image by rawpixel.com /  marinemynt #ripped paper Download pr… | Modelos de notas, Papel de notas,  Moldura para inst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74" y="0"/>
            <a:ext cx="12251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41" y="270456"/>
            <a:ext cx="5177306" cy="370911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60571" y="4633922"/>
            <a:ext cx="7534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Según </a:t>
            </a:r>
            <a:r>
              <a:rPr lang="es-EC" b="1" dirty="0" smtClean="0"/>
              <a:t>Barbero</a:t>
            </a:r>
            <a:r>
              <a:rPr lang="es-EC" dirty="0" smtClean="0"/>
              <a:t> las protestas se dan como parte del proceso anarquista , como observamos en la imagen una ni</a:t>
            </a:r>
            <a:r>
              <a:rPr lang="es-ES" dirty="0" smtClean="0"/>
              <a:t>ña accidentada como consecuencia de las huelgas. </a:t>
            </a:r>
            <a:r>
              <a:rPr lang="es-EC" dirty="0" smtClean="0"/>
              <a:t>Culturas cambiantes debido al lugar que se vaya trasladándose, ya que anteriormente la raza negra era la que residía un mal trato tanto profesional como moral, y los de raza Blanca eran respetados. Sin embargo podemos observar como todo ha ido cambiando y hoy en día  los abusos no miran color de piel.</a:t>
            </a:r>
            <a:endParaRPr lang="es-EC" dirty="0"/>
          </a:p>
        </p:txBody>
      </p:sp>
      <p:pic>
        <p:nvPicPr>
          <p:cNvPr id="5" name="Picture 6" descr="Línea quebrada scribble | Icon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2661">
            <a:off x="8361654" y="1464328"/>
            <a:ext cx="3266114" cy="303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ínea quebrada scribble | Icon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2186">
            <a:off x="440849" y="1123190"/>
            <a:ext cx="2623542" cy="28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462624" y="3891283"/>
            <a:ext cx="494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(Nueva York, Charzette_2020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s-EC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ipped paper note template vector | premium image by rawpixel.com /  marinemynt #ripped paper Download pr… | Modelos de notas, Papel de notas,  Moldura para inst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74" y="0"/>
            <a:ext cx="12251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05" y="-721217"/>
            <a:ext cx="4732473" cy="46106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80019" y="4141365"/>
            <a:ext cx="7230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r>
              <a:rPr lang="es-EC" dirty="0" smtClean="0"/>
              <a:t>Perdida de cultura debido a un virus que ha generado que las personas usen mascarilla o un tipo de protección al momento de respirar? pero anteriormente solo usaban una protección respiratoria al momento de usar pinturas en esprays para realizar algún tipo de trabajo o arte en ese momento.</a:t>
            </a:r>
          </a:p>
          <a:p>
            <a:r>
              <a:rPr lang="es-EC" dirty="0" smtClean="0"/>
              <a:t>Para </a:t>
            </a:r>
            <a:r>
              <a:rPr lang="es-EC" b="1" dirty="0" smtClean="0"/>
              <a:t>Babero</a:t>
            </a:r>
            <a:r>
              <a:rPr lang="es-EC" dirty="0" smtClean="0"/>
              <a:t> la </a:t>
            </a:r>
            <a:r>
              <a:rPr lang="es-EC" dirty="0"/>
              <a:t>interculturalidad como expresión de la diversidad </a:t>
            </a:r>
            <a:r>
              <a:rPr lang="es-EC" dirty="0" smtClean="0"/>
              <a:t>existente , </a:t>
            </a:r>
            <a:r>
              <a:rPr lang="es-EC" dirty="0"/>
              <a:t>sigue siendo hoy el punto de partida para comprender la cultura y sus nuevas </a:t>
            </a:r>
            <a:r>
              <a:rPr lang="es-EC" dirty="0" smtClean="0"/>
              <a:t>reconfiguraciones.</a:t>
            </a:r>
          </a:p>
          <a:p>
            <a:endParaRPr lang="es-EC" dirty="0" smtClean="0"/>
          </a:p>
        </p:txBody>
      </p:sp>
      <p:pic>
        <p:nvPicPr>
          <p:cNvPr id="5" name="Picture 6" descr="Línea quebrada scribble | Icon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2186">
            <a:off x="802512" y="798416"/>
            <a:ext cx="2623542" cy="28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ínea quebrada scribble | Icon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84509">
            <a:off x="9039885" y="2702449"/>
            <a:ext cx="2623542" cy="28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442284" y="3862001"/>
            <a:ext cx="3915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solidFill>
                  <a:schemeClr val="bg1">
                    <a:lumMod val="50000"/>
                  </a:schemeClr>
                </a:solidFill>
              </a:rPr>
              <a:t>(New York, Lam Yik_2019)</a:t>
            </a:r>
          </a:p>
        </p:txBody>
      </p:sp>
    </p:spTree>
    <p:extLst>
      <p:ext uri="{BB962C8B-B14F-4D97-AF65-F5344CB8AC3E}">
        <p14:creationId xmlns:p14="http://schemas.microsoft.com/office/powerpoint/2010/main" val="3221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ipped paper note template vector | premium image by rawpixel.com /  marinemynt #ripped paper Download pr… | Modelos de notas, Papel de notas,  Moldura para inst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74" y="0"/>
            <a:ext cx="12251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7825"/>
            <a:ext cx="6997148" cy="384902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10372" y="4346941"/>
            <a:ext cx="89121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Uno de los aspectos de </a:t>
            </a:r>
            <a:r>
              <a:rPr lang="es-EC" b="1" dirty="0" smtClean="0"/>
              <a:t>Barbero</a:t>
            </a:r>
            <a:r>
              <a:rPr lang="es-EC" dirty="0" smtClean="0"/>
              <a:t> es la  </a:t>
            </a:r>
            <a:r>
              <a:rPr lang="es-ES" dirty="0"/>
              <a:t>Cultura política de la resistencia </a:t>
            </a:r>
            <a:r>
              <a:rPr lang="es-ES" dirty="0" smtClean="0"/>
              <a:t>popular esto se trata </a:t>
            </a:r>
            <a:r>
              <a:rPr lang="es-EC" dirty="0"/>
              <a:t>de </a:t>
            </a:r>
            <a:r>
              <a:rPr lang="es-EC" dirty="0" smtClean="0"/>
              <a:t> un movimiento </a:t>
            </a:r>
            <a:r>
              <a:rPr lang="es-EC" dirty="0"/>
              <a:t>casi permanente de resistencia y de </a:t>
            </a:r>
            <a:r>
              <a:rPr lang="es-EC" dirty="0" smtClean="0"/>
              <a:t>protesta.</a:t>
            </a:r>
          </a:p>
          <a:p>
            <a:r>
              <a:rPr lang="es-EC" b="1" dirty="0" smtClean="0"/>
              <a:t>Aculturación</a:t>
            </a:r>
            <a:r>
              <a:rPr lang="es-EC" dirty="0" smtClean="0"/>
              <a:t> : Aquí en la imagen podemos observar un chinatown  de New York donde es obvia la  aculturación  porque se apropian  de una cultura diferente.</a:t>
            </a:r>
          </a:p>
          <a:p>
            <a:r>
              <a:rPr lang="es-EC" b="1" dirty="0" smtClean="0"/>
              <a:t>Interculturalidad</a:t>
            </a:r>
            <a:r>
              <a:rPr lang="es-EC" dirty="0" smtClean="0"/>
              <a:t> :En esta imagen se observa en la parte inferior una manifestación por  los derechos de una sociedad  , exigiendo respeto  e igualdad. 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</p:txBody>
      </p:sp>
      <p:pic>
        <p:nvPicPr>
          <p:cNvPr id="5" name="Picture 6" descr="apuntes nestor | Overlays tumblr, Good notes, Aesthetic stic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9754">
            <a:off x="-565008" y="65657"/>
            <a:ext cx="3630954" cy="34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puntes nestor | Overlays tumblr, Good notes, Aesthetic stic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6008">
            <a:off x="9305983" y="3542725"/>
            <a:ext cx="3503717" cy="320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831880" y="3903082"/>
            <a:ext cx="693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solidFill>
                  <a:schemeClr val="bg1">
                    <a:lumMod val="50000"/>
                  </a:schemeClr>
                </a:solidFill>
              </a:rPr>
              <a:t>Reville, T. (2018, 12 mayo). </a:t>
            </a:r>
            <a:r>
              <a:rPr lang="es-EC" sz="1600" i="1" dirty="0" smtClean="0">
                <a:solidFill>
                  <a:schemeClr val="bg1">
                    <a:lumMod val="50000"/>
                  </a:schemeClr>
                </a:solidFill>
              </a:rPr>
              <a:t>Guía Nómada </a:t>
            </a:r>
            <a:r>
              <a:rPr lang="es-EC" sz="1600" i="1" dirty="0">
                <a:solidFill>
                  <a:schemeClr val="bg1">
                    <a:lumMod val="50000"/>
                  </a:schemeClr>
                </a:solidFill>
              </a:rPr>
              <a:t>de New York </a:t>
            </a:r>
          </a:p>
        </p:txBody>
      </p:sp>
    </p:spTree>
    <p:extLst>
      <p:ext uri="{BB962C8B-B14F-4D97-AF65-F5344CB8AC3E}">
        <p14:creationId xmlns:p14="http://schemas.microsoft.com/office/powerpoint/2010/main" val="312064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/>
          <a:stretch/>
        </p:blipFill>
        <p:spPr>
          <a:xfrm rot="16200000">
            <a:off x="2615485" y="-2615485"/>
            <a:ext cx="6961030" cy="12192000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79" y="0"/>
            <a:ext cx="5950038" cy="3554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2567187" y="3922578"/>
            <a:ext cx="70576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 smtClean="0"/>
              <a:t>Para Catherine Walsh  </a:t>
            </a:r>
            <a:r>
              <a:rPr lang="es-EC" dirty="0"/>
              <a:t>la perspectiva de interculturalidad se enraíza en el reconocimiento de la </a:t>
            </a:r>
            <a:r>
              <a:rPr lang="es-EC" dirty="0" smtClean="0"/>
              <a:t>diversidad, gastronomía  </a:t>
            </a:r>
            <a:r>
              <a:rPr lang="es-EC" dirty="0"/>
              <a:t>y diferencia </a:t>
            </a:r>
            <a:r>
              <a:rPr lang="es-EC" dirty="0" smtClean="0"/>
              <a:t>culturales.</a:t>
            </a:r>
          </a:p>
          <a:p>
            <a:pPr lvl="0"/>
            <a:r>
              <a:rPr lang="es-EC" b="1" dirty="0" smtClean="0"/>
              <a:t>Interculturalidad</a:t>
            </a:r>
            <a:r>
              <a:rPr lang="es-EC" dirty="0"/>
              <a:t>: en la fotografía se puede reconocer las distintas identidades culturales y costumbres que se encuentran a nuestro alrededor, esto nos permite establecer la comunicación y la integración con la diversidad de nacionalidades.</a:t>
            </a:r>
            <a:endParaRPr lang="es-ES" dirty="0"/>
          </a:p>
          <a:p>
            <a:r>
              <a:rPr lang="es-EC" dirty="0"/>
              <a:t> </a:t>
            </a:r>
            <a:r>
              <a:rPr lang="es-EC" b="1" dirty="0" smtClean="0"/>
              <a:t>Aculturación</a:t>
            </a:r>
            <a:r>
              <a:rPr lang="es-EC" dirty="0" smtClean="0"/>
              <a:t>: </a:t>
            </a:r>
            <a:r>
              <a:rPr lang="es-EC" dirty="0"/>
              <a:t>la perdida de la identidad cultural es  una realidad que se vive </a:t>
            </a:r>
            <a:r>
              <a:rPr lang="es-EC" dirty="0" smtClean="0"/>
              <a:t>día </a:t>
            </a:r>
            <a:r>
              <a:rPr lang="es-EC" dirty="0"/>
              <a:t>tras día como se puede observar en la imagen, siendo así que las raíces ancestrales se transforman en supervivencia dando como resultado la adaptación al nuevo sistema.</a:t>
            </a:r>
            <a:endParaRPr lang="es-ES" dirty="0"/>
          </a:p>
          <a:p>
            <a:r>
              <a:rPr lang="es-EC" dirty="0"/>
              <a:t> </a:t>
            </a:r>
            <a:endParaRPr lang="es-ES" dirty="0"/>
          </a:p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8" b="97500" l="455" r="99659">
                        <a14:foregroundMark x1="36705" y1="53409" x2="36705" y2="53409"/>
                        <a14:foregroundMark x1="65455" y1="26364" x2="65455" y2="26364"/>
                        <a14:foregroundMark x1="5795" y1="84545" x2="5795" y2="84545"/>
                        <a14:foregroundMark x1="94545" y1="27045" x2="94545" y2="2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6267" flipV="1">
            <a:off x="-95775" y="805731"/>
            <a:ext cx="2435160" cy="13790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8" b="97500" l="455" r="99659">
                        <a14:foregroundMark x1="36705" y1="53409" x2="36705" y2="53409"/>
                        <a14:foregroundMark x1="65455" y1="26364" x2="65455" y2="26364"/>
                        <a14:foregroundMark x1="5795" y1="84545" x2="5795" y2="84545"/>
                        <a14:foregroundMark x1="94545" y1="27045" x2="94545" y2="2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0219" flipV="1">
            <a:off x="9745248" y="3796226"/>
            <a:ext cx="2435160" cy="137902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311904" y="3480514"/>
            <a:ext cx="4610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>
                <a:solidFill>
                  <a:schemeClr val="bg1">
                    <a:lumMod val="50000"/>
                  </a:schemeClr>
                </a:solidFill>
              </a:rPr>
              <a:t>Tiger, M. (2019, 2 septiembre). </a:t>
            </a:r>
            <a:r>
              <a:rPr lang="es-ES" sz="1600" i="1" dirty="0" smtClean="0">
                <a:solidFill>
                  <a:schemeClr val="bg1">
                    <a:lumMod val="50000"/>
                  </a:schemeClr>
                </a:solidFill>
              </a:rPr>
              <a:t>dreamstime</a:t>
            </a:r>
            <a:endParaRPr lang="es-EC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750</Words>
  <Application>Microsoft Office PowerPoint</Application>
  <PresentationFormat>Panorámica</PresentationFormat>
  <Paragraphs>53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Keep on Truckin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Norma Cardenas Cabrera</dc:creator>
  <cp:lastModifiedBy>Comunicación Digital</cp:lastModifiedBy>
  <cp:revision>38</cp:revision>
  <dcterms:created xsi:type="dcterms:W3CDTF">2021-01-31T12:03:05Z</dcterms:created>
  <dcterms:modified xsi:type="dcterms:W3CDTF">2021-02-02T20:12:40Z</dcterms:modified>
</cp:coreProperties>
</file>